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41"/>
  </p:notesMasterIdLst>
  <p:handoutMasterIdLst>
    <p:handoutMasterId r:id="rId42"/>
  </p:handoutMasterIdLst>
  <p:sldIdLst>
    <p:sldId id="256" r:id="rId2"/>
    <p:sldId id="328" r:id="rId3"/>
    <p:sldId id="386" r:id="rId4"/>
    <p:sldId id="387" r:id="rId5"/>
    <p:sldId id="441" r:id="rId6"/>
    <p:sldId id="433" r:id="rId7"/>
    <p:sldId id="434" r:id="rId8"/>
    <p:sldId id="442" r:id="rId9"/>
    <p:sldId id="443" r:id="rId10"/>
    <p:sldId id="444" r:id="rId11"/>
    <p:sldId id="445" r:id="rId12"/>
    <p:sldId id="446" r:id="rId13"/>
    <p:sldId id="447" r:id="rId14"/>
    <p:sldId id="448" r:id="rId15"/>
    <p:sldId id="449" r:id="rId16"/>
    <p:sldId id="435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290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333F"/>
    <a:srgbClr val="F6303E"/>
    <a:srgbClr val="E72D3F"/>
    <a:srgbClr val="E72D40"/>
    <a:srgbClr val="F5333F"/>
    <a:srgbClr val="CE2D40"/>
    <a:srgbClr val="A8A8A8"/>
    <a:srgbClr val="898989"/>
    <a:srgbClr val="989898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 autoAdjust="0"/>
    <p:restoredTop sz="96271"/>
  </p:normalViewPr>
  <p:slideViewPr>
    <p:cSldViewPr snapToGrid="0" showGuides="1">
      <p:cViewPr varScale="1">
        <p:scale>
          <a:sx n="77" d="100"/>
          <a:sy n="77" d="100"/>
        </p:scale>
        <p:origin x="79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311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1408512"/>
        <c:axId val="1321412864"/>
      </c:barChart>
      <c:catAx>
        <c:axId val="13214085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21412864"/>
        <c:crosses val="autoZero"/>
        <c:auto val="1"/>
        <c:lblAlgn val="ctr"/>
        <c:lblOffset val="100"/>
        <c:noMultiLvlLbl val="0"/>
      </c:catAx>
      <c:valAx>
        <c:axId val="132141286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321408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1404160"/>
        <c:axId val="1321403072"/>
      </c:barChart>
      <c:catAx>
        <c:axId val="13214041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21403072"/>
        <c:crosses val="autoZero"/>
        <c:auto val="1"/>
        <c:lblAlgn val="ctr"/>
        <c:lblOffset val="100"/>
        <c:noMultiLvlLbl val="0"/>
      </c:catAx>
      <c:valAx>
        <c:axId val="132140307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32140416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1404704"/>
        <c:axId val="1321405792"/>
      </c:barChart>
      <c:catAx>
        <c:axId val="13214047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21405792"/>
        <c:crosses val="autoZero"/>
        <c:auto val="1"/>
        <c:lblAlgn val="ctr"/>
        <c:lblOffset val="100"/>
        <c:noMultiLvlLbl val="0"/>
      </c:catAx>
      <c:valAx>
        <c:axId val="132140579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321404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21406880"/>
        <c:axId val="1321409056"/>
      </c:barChart>
      <c:catAx>
        <c:axId val="13214068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21409056"/>
        <c:crosses val="autoZero"/>
        <c:auto val="1"/>
        <c:lblAlgn val="ctr"/>
        <c:lblOffset val="100"/>
        <c:noMultiLvlLbl val="0"/>
      </c:catAx>
      <c:valAx>
        <c:axId val="132140905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3214068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C3F453-9F3F-4567-8DCE-A7408F6927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103D5-0144-4D10-96A5-3D385F5356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D6017-FECC-4565-B4A9-CDF40B8AFEC4}" type="datetimeFigureOut">
              <a:rPr lang="en-IN" smtClean="0"/>
              <a:t>10-05-2022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E48D2-788C-4710-AA82-6E71D37171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55A72-EE70-409E-9FE1-8EAE70254C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F4C5A-348F-4973-9C72-119478B6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235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1A20-E642-F347-A89C-E093F8996D44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1505C-62D6-AB42-AEF7-53FE9E8A8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28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88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90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48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64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61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55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71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3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4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4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8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12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1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96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1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2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hart" Target="../charts/chart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3921" y="4653887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C65558FE-7BAE-4F41-B1DE-C9E081343886}" type="datetime1">
              <a:rPr lang="en-IN" smtClean="0"/>
              <a:t>10-05-2022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6976" y="4012406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FC7-D5F1-408F-A79B-F51DF7A156FC}"/>
              </a:ext>
            </a:extLst>
          </p:cNvPr>
          <p:cNvSpPr/>
          <p:nvPr userDrawn="1"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CB513-97E7-4376-B0F7-C82E10180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2" y="571887"/>
            <a:ext cx="2057400" cy="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8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" name="Rectangle 1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1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20" name="Text Placeholder 52">
            <a:extLst>
              <a:ext uri="{FF2B5EF4-FFF2-40B4-BE49-F238E27FC236}">
                <a16:creationId xmlns:a16="http://schemas.microsoft.com/office/drawing/2014/main" id="{4CEA3C57-1AF4-4B62-8E68-78FDAB21F2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36742" y="4767263"/>
            <a:ext cx="2057400" cy="273844"/>
          </a:xfrm>
        </p:spPr>
        <p:txBody>
          <a:bodyPr/>
          <a:lstStyle/>
          <a:p>
            <a:fld id="{EB6B529C-358E-464A-80D3-B4DD91120955}" type="datetime1">
              <a:rPr lang="en-IN" smtClean="0"/>
              <a:t>10-05-2022</a:t>
            </a:fld>
            <a:endParaRPr lang="en-IN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466042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 userDrawn="1"/>
        </p:nvGrpSpPr>
        <p:grpSpPr>
          <a:xfrm>
            <a:off x="923664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34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5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6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8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9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8283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238" y="600075"/>
            <a:ext cx="6246812" cy="4439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21AE993-B717-0648-B9DF-B7E9EF87B7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orient="horz" pos="378" userDrawn="1">
          <p15:clr>
            <a:srgbClr val="FBAE40"/>
          </p15:clr>
        </p15:guide>
        <p15:guide id="11" orient="horz" pos="2210" userDrawn="1">
          <p15:clr>
            <a:srgbClr val="FBAE40"/>
          </p15:clr>
        </p15:guide>
        <p15:guide id="12" orient="horz" pos="2130" userDrawn="1">
          <p15:clr>
            <a:srgbClr val="FBAE40"/>
          </p15:clr>
        </p15:guide>
        <p15:guide id="13" orient="horz" pos="1597" userDrawn="1">
          <p15:clr>
            <a:srgbClr val="FBAE40"/>
          </p15:clr>
        </p15:guide>
        <p15:guide id="14" orient="horz" pos="2641" userDrawn="1">
          <p15:clr>
            <a:srgbClr val="FBAE40"/>
          </p15:clr>
        </p15:guide>
        <p15:guide id="15" pos="1134" userDrawn="1">
          <p15:clr>
            <a:srgbClr val="FBAE40"/>
          </p15:clr>
        </p15:guide>
        <p15:guide id="16" pos="43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Imelin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BFA6-7020-A842-AFE3-43A763B8DE0A}" type="datetime1">
              <a:rPr lang="en-IN" smtClean="0"/>
              <a:t>10-05-2022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3F742510-D20E-442D-8AC1-0D13D3D1C7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0" name="Text Placeholder 8">
            <a:extLst>
              <a:ext uri="{FF2B5EF4-FFF2-40B4-BE49-F238E27FC236}">
                <a16:creationId xmlns:a16="http://schemas.microsoft.com/office/drawing/2014/main" id="{26AD9D85-FB3E-462E-987E-65C48224F3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1A6511F1-333C-4B23-8BCA-B86B841279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2" name="Text Placeholder 8">
            <a:extLst>
              <a:ext uri="{FF2B5EF4-FFF2-40B4-BE49-F238E27FC236}">
                <a16:creationId xmlns:a16="http://schemas.microsoft.com/office/drawing/2014/main" id="{0DDA4ED5-8612-4FA4-99F8-749D0BA7F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83" name="Text Placeholder 8">
            <a:extLst>
              <a:ext uri="{FF2B5EF4-FFF2-40B4-BE49-F238E27FC236}">
                <a16:creationId xmlns:a16="http://schemas.microsoft.com/office/drawing/2014/main" id="{15204162-2F4C-40DD-A64B-0D8DC99736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FA1DB162-A60E-4618-8561-C16A1435CA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8" name="Text Placeholder 8">
            <a:extLst>
              <a:ext uri="{FF2B5EF4-FFF2-40B4-BE49-F238E27FC236}">
                <a16:creationId xmlns:a16="http://schemas.microsoft.com/office/drawing/2014/main" id="{D40BE60F-F697-4211-B44A-1A967B778A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9" name="Text Placeholder 8">
            <a:extLst>
              <a:ext uri="{FF2B5EF4-FFF2-40B4-BE49-F238E27FC236}">
                <a16:creationId xmlns:a16="http://schemas.microsoft.com/office/drawing/2014/main" id="{F8F51522-F0EB-4350-97F8-9839C6344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0" name="Text Placeholder 8">
            <a:extLst>
              <a:ext uri="{FF2B5EF4-FFF2-40B4-BE49-F238E27FC236}">
                <a16:creationId xmlns:a16="http://schemas.microsoft.com/office/drawing/2014/main" id="{72201633-C2F4-4C61-961D-08C5FE50D6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1" name="Text Placeholder 8">
            <a:extLst>
              <a:ext uri="{FF2B5EF4-FFF2-40B4-BE49-F238E27FC236}">
                <a16:creationId xmlns:a16="http://schemas.microsoft.com/office/drawing/2014/main" id="{A9F5B501-BB61-457C-9B6D-E57B62AECD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92" name="Text Placeholder 8">
            <a:extLst>
              <a:ext uri="{FF2B5EF4-FFF2-40B4-BE49-F238E27FC236}">
                <a16:creationId xmlns:a16="http://schemas.microsoft.com/office/drawing/2014/main" id="{5B29D73F-4CCA-4783-8947-96309D7883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8">
            <a:extLst>
              <a:ext uri="{FF2B5EF4-FFF2-40B4-BE49-F238E27FC236}">
                <a16:creationId xmlns:a16="http://schemas.microsoft.com/office/drawing/2014/main" id="{19DFB435-36AD-4A25-AA45-C372BF19E3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4" name="Text Placeholder 8">
            <a:extLst>
              <a:ext uri="{FF2B5EF4-FFF2-40B4-BE49-F238E27FC236}">
                <a16:creationId xmlns:a16="http://schemas.microsoft.com/office/drawing/2014/main" id="{661C36B0-6047-47A0-8876-EF95BD82A5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109" name="Text Placeholder 8">
            <a:extLst>
              <a:ext uri="{FF2B5EF4-FFF2-40B4-BE49-F238E27FC236}">
                <a16:creationId xmlns:a16="http://schemas.microsoft.com/office/drawing/2014/main" id="{BAFF9636-D984-4BBC-929B-16568F6318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0" name="Text Placeholder 8">
            <a:extLst>
              <a:ext uri="{FF2B5EF4-FFF2-40B4-BE49-F238E27FC236}">
                <a16:creationId xmlns:a16="http://schemas.microsoft.com/office/drawing/2014/main" id="{24C3FEFD-8CEA-49B4-B49A-8D40D3B5FE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1" name="Text Placeholder 8">
            <a:extLst>
              <a:ext uri="{FF2B5EF4-FFF2-40B4-BE49-F238E27FC236}">
                <a16:creationId xmlns:a16="http://schemas.microsoft.com/office/drawing/2014/main" id="{056294BB-42A3-47CE-B08C-3985AFA125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1</a:t>
            </a:r>
          </a:p>
        </p:txBody>
      </p:sp>
      <p:sp>
        <p:nvSpPr>
          <p:cNvPr id="114" name="Text Placeholder 8">
            <a:extLst>
              <a:ext uri="{FF2B5EF4-FFF2-40B4-BE49-F238E27FC236}">
                <a16:creationId xmlns:a16="http://schemas.microsoft.com/office/drawing/2014/main" id="{4CA25EE7-3AA6-4CF1-9AC9-97DE5CE0BE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2</a:t>
            </a:r>
          </a:p>
        </p:txBody>
      </p:sp>
      <p:sp>
        <p:nvSpPr>
          <p:cNvPr id="115" name="Text Placeholder 8">
            <a:extLst>
              <a:ext uri="{FF2B5EF4-FFF2-40B4-BE49-F238E27FC236}">
                <a16:creationId xmlns:a16="http://schemas.microsoft.com/office/drawing/2014/main" id="{9B86D469-ABD0-4367-A92C-FB8911177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3</a:t>
            </a:r>
          </a:p>
        </p:txBody>
      </p:sp>
      <p:sp>
        <p:nvSpPr>
          <p:cNvPr id="116" name="Text Placeholder 8">
            <a:extLst>
              <a:ext uri="{FF2B5EF4-FFF2-40B4-BE49-F238E27FC236}">
                <a16:creationId xmlns:a16="http://schemas.microsoft.com/office/drawing/2014/main" id="{6C5EB094-EBF1-4B80-AAE7-EDAC4824FE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4</a:t>
            </a:r>
          </a:p>
        </p:txBody>
      </p:sp>
      <p:sp>
        <p:nvSpPr>
          <p:cNvPr id="118" name="Text Placeholder 8">
            <a:extLst>
              <a:ext uri="{FF2B5EF4-FFF2-40B4-BE49-F238E27FC236}">
                <a16:creationId xmlns:a16="http://schemas.microsoft.com/office/drawing/2014/main" id="{045CF520-5B24-4C21-BD9C-5EFEB7427B6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8785690-927D-F34A-BDC7-9FECF1717AF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5" name="Title 11">
            <a:extLst>
              <a:ext uri="{FF2B5EF4-FFF2-40B4-BE49-F238E27FC236}">
                <a16:creationId xmlns:a16="http://schemas.microsoft.com/office/drawing/2014/main" id="{67D95071-51BE-2A41-BDB5-586B180A9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047B829-C5EF-1B46-B43C-4658802D3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90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ghn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0580-2B70-6940-B3F0-E4F8AB7AA3B6}" type="datetime1">
              <a:rPr lang="en-IN" smtClean="0"/>
              <a:t>10-05-2022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9EC69-1D9D-0B4C-9AE4-2C8D95B645C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6AC7079D-55CD-5547-A1B7-6E231289D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74D05A-508B-324C-B8C7-0C05F391BF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0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970A-5D49-E646-889A-E8EA6023EA9A}" type="datetime1">
              <a:rPr lang="en-IN" smtClean="0"/>
              <a:t>10-05-2022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743474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650563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696B8C1-96A7-4499-9EA2-0124BE8045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4A204BF-7B3D-4BAD-8452-C75017088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28FD4BC-869C-4228-9650-35487227AA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AD07786-00E2-42E3-B1C2-67206A010E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945F5F89-A906-431D-9648-FC1275655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en-IN" sz="1050" b="0" kern="1200" dirty="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9D2914B-8781-42FD-AA7E-737FB71711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5F26D4A-BDA5-4C23-811C-C2F526CD3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 hasCustomPrompt="1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 userDrawn="1"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9252790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16527579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3685A8D-9C1D-8F4D-B517-50A6ADFE2DC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2" name="Title 11">
            <a:extLst>
              <a:ext uri="{FF2B5EF4-FFF2-40B4-BE49-F238E27FC236}">
                <a16:creationId xmlns:a16="http://schemas.microsoft.com/office/drawing/2014/main" id="{6AD9A0F9-9A66-7648-8968-789E2E9F9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D77A25-4444-4045-8D26-55D705A764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3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1008" userDrawn="1">
          <p15:clr>
            <a:srgbClr val="FBAE40"/>
          </p15:clr>
        </p15:guide>
        <p15:guide id="7" orient="horz" pos="2754" userDrawn="1">
          <p15:clr>
            <a:srgbClr val="FBAE40"/>
          </p15:clr>
        </p15:guide>
        <p15:guide id="8" pos="24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ghnut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970B-5F9F-1C49-823B-784ECC0F8F74}" type="datetime1">
              <a:rPr lang="en-IN" smtClean="0"/>
              <a:t>10-05-2022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772305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73295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722481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49076987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68794113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72653777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37ACA83-ED07-C54C-8AD7-6880B75591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Title 11">
            <a:extLst>
              <a:ext uri="{FF2B5EF4-FFF2-40B4-BE49-F238E27FC236}">
                <a16:creationId xmlns:a16="http://schemas.microsoft.com/office/drawing/2014/main" id="{F751A42D-8668-964A-9B5B-1F86921A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91CEFC-BBB3-CC4C-8613-E0BCF613C0B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5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2939-C6E8-734E-A964-0558AE677560}" type="datetime1">
              <a:rPr lang="en-IN" smtClean="0"/>
              <a:t>10-05-2022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665507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52AD7FB-38A5-4D57-B3B1-E5169CAE33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48F839D-FB4E-4960-A65B-8729995055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2DD7B434-5B12-41F0-86AB-4468D0C7F9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A22206-E7E5-4EFE-AFBB-0C2EB10899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7257480-923C-4CD9-BB05-E50A696AE8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CA10BF3A-FFE1-4B1C-9E2F-D8200CD851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5D04BA5-9D25-4BC9-A14D-CD4D55D183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30F45AE8-F736-4167-8925-CE6F67654B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C27E74D-2BCC-4A9A-A32F-F01EBFE032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1A4D5531-1318-4AA6-B70D-65F82645BE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805FF35-5027-4FDF-AF10-EF6CCF50B4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E910801B-EBF5-4A4F-8BE2-D487AB607B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6D96FACC-DEBD-4C30-9736-960EB66C83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6F3ECD85-470B-477C-94B6-B520AC4C6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64A7419A-F416-412D-AE36-10A69D330D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3026B9B-27A1-41CB-AF97-53526EA801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80179867-AF61-4DC2-8F65-16B14770AA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FA3CC884-D7D8-4D5F-B644-ACED67C175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70304331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C72F021-DF5D-4842-A4F5-F4FCCC9ECC0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4" name="Title 11">
            <a:extLst>
              <a:ext uri="{FF2B5EF4-FFF2-40B4-BE49-F238E27FC236}">
                <a16:creationId xmlns:a16="http://schemas.microsoft.com/office/drawing/2014/main" id="{A6B6CAC2-7FD8-F443-AD79-FBF432563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19772B6-6B92-264B-9636-FFC4E620141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E18D-3351-C242-BAA6-DD72A5C1D791}" type="datetime1">
              <a:rPr lang="en-IN" smtClean="0"/>
              <a:t>10-05-2022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22" name="Picture 2" descr="C:\Users\diyajoseph\Desktop\New folder (3)\Infographics-01-01.png">
            <a:extLst>
              <a:ext uri="{FF2B5EF4-FFF2-40B4-BE49-F238E27FC236}">
                <a16:creationId xmlns:a16="http://schemas.microsoft.com/office/drawing/2014/main" id="{FA03FD7A-A58C-479F-A538-2007908C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84" y="1331625"/>
            <a:ext cx="3644856" cy="364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8B6DFED-00C2-46D9-990A-B8235EC07F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5960F0A-5695-442A-967D-0EE6BEE928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3825CE6-84FB-489D-A633-C98AF34A7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FD9F0DE-E645-4CBE-A792-3CAF569EA7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D3DAC3A5-6DED-4E2A-87C5-70094F7872F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7594BC44-752A-468E-89CF-9CF1C82663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1C822DB8-48FD-4635-8D36-EAFE87AA2CB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7AE3639-7778-4784-9158-E0E759C55E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BA2B7-46B3-2F46-9772-0ECF22B2F2F6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39B130-38D3-A742-A8F5-73D2F2F46D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65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849" userDrawn="1">
          <p15:clr>
            <a:srgbClr val="FBAE40"/>
          </p15:clr>
        </p15:guide>
        <p15:guide id="7" orient="horz" pos="2663" userDrawn="1">
          <p15:clr>
            <a:srgbClr val="FBAE40"/>
          </p15:clr>
        </p15:guide>
        <p15:guide id="8" pos="25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E410-33A2-CB47-8127-299FF22D1A22}" type="datetime1">
              <a:rPr lang="en-IN" smtClean="0"/>
              <a:t>10-05-2022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DC8C25AD-7C19-4C18-A993-06FFDA46AD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21DADB31-D90F-41C1-9CC5-B11089520A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2C73A256-D81A-42F8-B095-C98ACFE2B0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ADA465FE-01D4-4112-9587-CFA33EA7FC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F7A48190-8BF9-4046-9C82-9306B982DB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D64CCC6-9C29-45BD-9D77-D0859CF04D6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4B059615-57EE-4D0A-B36F-C74AB10348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913659FF-7BB5-4A8B-835B-404E162E14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1" name="Text Placeholder 14">
            <a:extLst>
              <a:ext uri="{FF2B5EF4-FFF2-40B4-BE49-F238E27FC236}">
                <a16:creationId xmlns:a16="http://schemas.microsoft.com/office/drawing/2014/main" id="{DE3AFECD-C213-48FE-896B-CD329FBB23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FADCE75D-D06D-4084-AD7E-2A226C6D17B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3" name="Text Placeholder 14">
            <a:extLst>
              <a:ext uri="{FF2B5EF4-FFF2-40B4-BE49-F238E27FC236}">
                <a16:creationId xmlns:a16="http://schemas.microsoft.com/office/drawing/2014/main" id="{A7E1D4B6-E9BF-495F-96A2-6679C7BE999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4" name="Text Placeholder 14">
            <a:extLst>
              <a:ext uri="{FF2B5EF4-FFF2-40B4-BE49-F238E27FC236}">
                <a16:creationId xmlns:a16="http://schemas.microsoft.com/office/drawing/2014/main" id="{ACCD4715-83DF-4CC9-9CBD-B67C04716E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85" name="Text Placeholder 14">
            <a:extLst>
              <a:ext uri="{FF2B5EF4-FFF2-40B4-BE49-F238E27FC236}">
                <a16:creationId xmlns:a16="http://schemas.microsoft.com/office/drawing/2014/main" id="{22F2B4EF-48F6-4037-91C4-3FDD8CB698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6" name="Text Placeholder 14">
            <a:extLst>
              <a:ext uri="{FF2B5EF4-FFF2-40B4-BE49-F238E27FC236}">
                <a16:creationId xmlns:a16="http://schemas.microsoft.com/office/drawing/2014/main" id="{7163FACB-F4E2-4BC8-8117-EF44B8EE99E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EB2A85A-8907-46AF-BFA6-781EFE0A97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ED53CF1A-5776-4A45-8AAC-C52030D97F7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96FF3A9-ACBC-4245-86AC-6F8A0ABAEC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0F63F29D-2FAA-412F-99C1-93879660E7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06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78A150EE-40B7-44FD-A09A-03CAE88E24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494192B-BA24-41E2-974A-8FBA573DEA5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6" name="Text Placeholder 14">
            <a:extLst>
              <a:ext uri="{FF2B5EF4-FFF2-40B4-BE49-F238E27FC236}">
                <a16:creationId xmlns:a16="http://schemas.microsoft.com/office/drawing/2014/main" id="{C1C2EAB0-AC94-4977-AC85-8154DC994D5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07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C3F07C42-EA4D-48B8-BCBE-C242F0E27DF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AD904902-E1AA-456C-AB4B-C747D867E55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48698DEC-044E-4A63-9E51-D6C9F437B4C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08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89A8122-AC80-40E3-96D5-121CDADFA065}"/>
              </a:ext>
            </a:extLst>
          </p:cNvPr>
          <p:cNvGrpSpPr/>
          <p:nvPr userDrawn="1"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  <a:scene3d>
            <a:camera prst="orthographicFront">
              <a:rot lat="0" lon="0" rev="20399999"/>
            </a:camera>
            <a:lightRig rig="threePt" dir="t"/>
          </a:scene3d>
        </p:grpSpPr>
        <p:sp>
          <p:nvSpPr>
            <p:cNvPr id="125" name="Block Arc 124">
              <a:extLst>
                <a:ext uri="{FF2B5EF4-FFF2-40B4-BE49-F238E27FC236}">
                  <a16:creationId xmlns:a16="http://schemas.microsoft.com/office/drawing/2014/main" id="{8B4773C0-C0D3-47BC-9DA6-7814B27EBD8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6" name="Block Arc 125">
              <a:extLst>
                <a:ext uri="{FF2B5EF4-FFF2-40B4-BE49-F238E27FC236}">
                  <a16:creationId xmlns:a16="http://schemas.microsoft.com/office/drawing/2014/main" id="{A81445D2-307B-4915-BE35-A0690B11847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Block Arc 126">
              <a:extLst>
                <a:ext uri="{FF2B5EF4-FFF2-40B4-BE49-F238E27FC236}">
                  <a16:creationId xmlns:a16="http://schemas.microsoft.com/office/drawing/2014/main" id="{040C25AE-24BA-45E6-A8BE-C902EA93A1E9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tx1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8" name="Block Arc 127">
              <a:extLst>
                <a:ext uri="{FF2B5EF4-FFF2-40B4-BE49-F238E27FC236}">
                  <a16:creationId xmlns:a16="http://schemas.microsoft.com/office/drawing/2014/main" id="{5A9F5B74-98C4-4013-9696-A987424E2AA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29" name="Block Arc 128">
              <a:extLst>
                <a:ext uri="{FF2B5EF4-FFF2-40B4-BE49-F238E27FC236}">
                  <a16:creationId xmlns:a16="http://schemas.microsoft.com/office/drawing/2014/main" id="{BAC0A140-1667-4633-9DE6-FC1D5F8BB363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Block Arc 129">
              <a:extLst>
                <a:ext uri="{FF2B5EF4-FFF2-40B4-BE49-F238E27FC236}">
                  <a16:creationId xmlns:a16="http://schemas.microsoft.com/office/drawing/2014/main" id="{CFC036EC-2AE3-45D4-ADE2-396AC55ADFB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Block Arc 130">
              <a:extLst>
                <a:ext uri="{FF2B5EF4-FFF2-40B4-BE49-F238E27FC236}">
                  <a16:creationId xmlns:a16="http://schemas.microsoft.com/office/drawing/2014/main" id="{111D4FF4-3487-4B26-A5FB-4442CCE5AA6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Block Arc 131">
              <a:extLst>
                <a:ext uri="{FF2B5EF4-FFF2-40B4-BE49-F238E27FC236}">
                  <a16:creationId xmlns:a16="http://schemas.microsoft.com/office/drawing/2014/main" id="{B0D772E5-AFBD-4B14-9B45-D8C082D21DD1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" name="Freeform 31">
              <a:extLst>
                <a:ext uri="{FF2B5EF4-FFF2-40B4-BE49-F238E27FC236}">
                  <a16:creationId xmlns:a16="http://schemas.microsoft.com/office/drawing/2014/main" id="{84D681CB-D86E-4756-B454-2375714DDCEE}"/>
                </a:ext>
              </a:extLst>
            </p:cNvPr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>
                <a:gd name="connsiteX0" fmla="*/ 0 w 1993614"/>
                <a:gd name="connsiteY0" fmla="*/ 996807 h 1993614"/>
                <a:gd name="connsiteX1" fmla="*/ 996807 w 1993614"/>
                <a:gd name="connsiteY1" fmla="*/ 0 h 1993614"/>
                <a:gd name="connsiteX2" fmla="*/ 1993614 w 1993614"/>
                <a:gd name="connsiteY2" fmla="*/ 996807 h 1993614"/>
                <a:gd name="connsiteX3" fmla="*/ 996807 w 1993614"/>
                <a:gd name="connsiteY3" fmla="*/ 1993614 h 1993614"/>
                <a:gd name="connsiteX4" fmla="*/ 0 w 1993614"/>
                <a:gd name="connsiteY4" fmla="*/ 996807 h 199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614" h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>
              <a:solidFill>
                <a:srgbClr val="4C4C4C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7198" tIns="307198" rIns="307198" bIns="307198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200" kern="1200" dirty="0">
                <a:solidFill>
                  <a:srgbClr val="4C4C4C"/>
                </a:solidFill>
                <a:latin typeface="Roboto Cn" pitchFamily="2" charset="0"/>
                <a:ea typeface="Roboto Cn" pitchFamily="2" charset="0"/>
              </a:endParaRPr>
            </a:p>
          </p:txBody>
        </p:sp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4B372692-F430-416D-8354-7E20E10DACB2}"/>
                </a:ext>
              </a:extLst>
            </p:cNvPr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AA766CEF-78FC-4437-B612-CE45C199F0F1}"/>
                </a:ext>
              </a:extLst>
            </p:cNvPr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CCCCCC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D3187795-3A1A-4663-A396-492CCC07CB57}"/>
                </a:ext>
              </a:extLst>
            </p:cNvPr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20CBC2B0-8D13-49B1-9FA0-DF8B0AF5CB4B}"/>
                </a:ext>
              </a:extLst>
            </p:cNvPr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9D9D9D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9019976-B1C2-4305-B168-A05BD0CB2C4E}"/>
                </a:ext>
              </a:extLst>
            </p:cNvPr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BD305D83-550B-4C24-AF9F-AA9DE43E95EF}"/>
                </a:ext>
              </a:extLst>
            </p:cNvPr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92041494-44D7-4E45-A4CF-B5BE55A644BA}"/>
                </a:ext>
              </a:extLst>
            </p:cNvPr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chemeClr val="tx1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90FE087-25E7-4182-A982-270275095219}"/>
                </a:ext>
              </a:extLst>
            </p:cNvPr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98989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4F76C4B-B815-42DE-AFB4-459EFEE7BC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18" y="157277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3BE0AA93-5B5E-4D23-B226-9514D65897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22" y="384071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B655488-71C0-424A-96C6-3E76C4B878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4" y="3229619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ACF79AE9-77DE-42C0-991F-B3FAD82781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29" y="2284117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1E127694-CB04-4394-88E1-0D173E80827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63" y="1518775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7C33CD56-CCCB-40E1-84F7-6636672DCD5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80" y="218263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98979666-D489-4280-ADFE-5A951BBF88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55" y="3145032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5B1353A-C1EF-4AB0-9FEA-62B7358C4F2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39" y="387779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50" name="Text Placeholder 14">
            <a:extLst>
              <a:ext uri="{FF2B5EF4-FFF2-40B4-BE49-F238E27FC236}">
                <a16:creationId xmlns:a16="http://schemas.microsoft.com/office/drawing/2014/main" id="{966432A7-F3D2-4BD6-AFE8-25EAF6CCF3D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F353FB6-AAE4-CB41-BDE4-670BCBA9896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8" name="Title 11">
            <a:extLst>
              <a:ext uri="{FF2B5EF4-FFF2-40B4-BE49-F238E27FC236}">
                <a16:creationId xmlns:a16="http://schemas.microsoft.com/office/drawing/2014/main" id="{129AD187-3F06-B142-AE95-538A3E04D7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B944F7C-69EF-FC48-847F-BEF393C6B40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32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484D-755B-CC43-99C4-2BB0EB76FEF6}" type="datetime1">
              <a:rPr lang="en-IN" smtClean="0"/>
              <a:t>10-05-2022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C99F4FE-101A-4013-A504-B6C2195E7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6" hasCustomPrompt="1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1100" dirty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AFEDF-03EE-FC49-BE63-C7AA217320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F1952F7C-711F-D049-A96D-6BBF6CD0BC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0C7B4-4F41-D048-8244-D5BA9C5BD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pos="2245" userDrawn="1">
          <p15:clr>
            <a:srgbClr val="FBAE40"/>
          </p15:clr>
        </p15:guide>
        <p15:guide id="7" orient="horz" pos="917" userDrawn="1">
          <p15:clr>
            <a:srgbClr val="FBAE40"/>
          </p15:clr>
        </p15:guide>
        <p15:guide id="8" orient="horz" pos="284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CEC6-43E1-427C-ABD1-13EFFEFDAF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544498"/>
            <a:ext cx="5990568" cy="56240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D0C667-8BB3-D74C-86FC-7D0CD1167351}" type="datetime1">
              <a:rPr lang="en-IN" smtClean="0"/>
              <a:t>10-05-2022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8DFB-EB9D-4CFE-AECF-ECCB2F8C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/>
              <a:t>Data Science Certification 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AC936-0B18-A241-B2D6-3F1133E34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8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635DD2-605D-49B6-B112-8439B18A5E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latin typeface="Proxima Nova Rg" pitchFamily="50" charset="0"/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04E4-6425-1046-B03F-6799B0FFAEB1}" type="datetime1">
              <a:rPr lang="en-IN" smtClean="0"/>
              <a:t>10-05-2022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432FA-FDED-4F61-9577-95CE4EC0E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46100"/>
            <a:ext cx="3259769" cy="403398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66EDA4C-974E-4784-AF28-4FBDFA9C0C88}"/>
              </a:ext>
            </a:extLst>
          </p:cNvPr>
          <p:cNvSpPr txBox="1">
            <a:spLocks/>
          </p:cNvSpPr>
          <p:nvPr/>
        </p:nvSpPr>
        <p:spPr>
          <a:xfrm>
            <a:off x="971550" y="1260629"/>
            <a:ext cx="2552886" cy="158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432FA-FDED-4F61-9577-95CE4EC0E9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46100"/>
            <a:ext cx="3259769" cy="403398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66EDA4C-974E-4784-AF28-4FBDFA9C0C88}"/>
              </a:ext>
            </a:extLst>
          </p:cNvPr>
          <p:cNvSpPr txBox="1">
            <a:spLocks/>
          </p:cNvSpPr>
          <p:nvPr userDrawn="1"/>
        </p:nvSpPr>
        <p:spPr>
          <a:xfrm>
            <a:off x="971550" y="1260629"/>
            <a:ext cx="2552886" cy="158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706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890" userDrawn="1">
          <p15:clr>
            <a:srgbClr val="FBAE40"/>
          </p15:clr>
        </p15:guide>
        <p15:guide id="6" pos="612" userDrawn="1">
          <p15:clr>
            <a:srgbClr val="FBAE40"/>
          </p15:clr>
        </p15:guide>
        <p15:guide id="7" pos="2222" userDrawn="1">
          <p15:clr>
            <a:srgbClr val="FBAE40"/>
          </p15:clr>
        </p15:guide>
        <p15:guide id="8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29841" y="600075"/>
            <a:ext cx="3735903" cy="382564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1445363" y="1382268"/>
            <a:ext cx="1668121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IN" dirty="0"/>
              <a:t>Click icon to add </a:t>
            </a:r>
            <a:br>
              <a:rPr lang="en-IN" dirty="0"/>
            </a:br>
            <a:r>
              <a:rPr lang="en-IN" dirty="0"/>
              <a:t>picture</a:t>
            </a:r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1"/>
          </p:nvPr>
        </p:nvSpPr>
        <p:spPr>
          <a:xfrm>
            <a:off x="3744984" y="1382268"/>
            <a:ext cx="1654032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latin typeface="Proxima Nova Rg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/>
          </p:nvPr>
        </p:nvSpPr>
        <p:spPr>
          <a:xfrm>
            <a:off x="6055443" y="1382268"/>
            <a:ext cx="1654032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latin typeface="Proxima Nova Rg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9" name="Text Placeholder 2"/>
          <p:cNvSpPr>
            <a:spLocks noGrp="1"/>
          </p:cNvSpPr>
          <p:nvPr>
            <p:ph idx="1" hasCustomPrompt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"/>
          <p:cNvSpPr>
            <a:spLocks noGrp="1"/>
          </p:cNvSpPr>
          <p:nvPr>
            <p:ph idx="13" hasCustomPrompt="1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"/>
          <p:cNvSpPr>
            <a:spLocks noGrp="1"/>
          </p:cNvSpPr>
          <p:nvPr>
            <p:ph idx="14" hasCustomPrompt="1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79074EA-ECD9-45AD-8DE9-0365549B469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F89CC4-BB01-461B-8D41-512A134E3FC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75CC286-A281-4FCD-96D8-0A5CF7AF5B1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94A31C2B-8F11-8248-906D-0BD56E359BFE}" type="datetime1">
              <a:rPr lang="en-IN" smtClean="0"/>
              <a:t>10-05-2022</a:t>
            </a:fld>
            <a:endParaRPr lang="en-IN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671EC7-D508-B044-8C6E-D9DFCCBB9D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47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210">
          <p15:clr>
            <a:srgbClr val="FBAE40"/>
          </p15:clr>
        </p15:guide>
        <p15:guide id="6" orient="horz" pos="2391">
          <p15:clr>
            <a:srgbClr val="FBAE40"/>
          </p15:clr>
        </p15:guide>
        <p15:guide id="12" orient="horz" pos="2096">
          <p15:clr>
            <a:srgbClr val="FBAE40"/>
          </p15:clr>
        </p15:guide>
        <p15:guide id="13" orient="horz" pos="378" userDrawn="1">
          <p15:clr>
            <a:srgbClr val="FBAE40"/>
          </p15:clr>
        </p15:guide>
        <p15:guide id="14" pos="907" userDrawn="1">
          <p15:clr>
            <a:srgbClr val="FBAE40"/>
          </p15:clr>
        </p15:guide>
        <p15:guide id="15" orient="horz" pos="872" userDrawn="1">
          <p15:clr>
            <a:srgbClr val="FBAE40"/>
          </p15:clr>
        </p15:guide>
        <p15:guide id="18" pos="1961" userDrawn="1">
          <p15:clr>
            <a:srgbClr val="FBAE40"/>
          </p15:clr>
        </p15:guide>
        <p15:guide id="19" pos="2353" userDrawn="1">
          <p15:clr>
            <a:srgbClr val="FBAE40"/>
          </p15:clr>
        </p15:guide>
        <p15:guide id="20" pos="3407" userDrawn="1">
          <p15:clr>
            <a:srgbClr val="FBAE40"/>
          </p15:clr>
        </p15:guide>
        <p15:guide id="21" pos="3810" userDrawn="1">
          <p15:clr>
            <a:srgbClr val="FBAE40"/>
          </p15:clr>
        </p15:guide>
        <p15:guide id="22" pos="48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29841" y="616199"/>
            <a:ext cx="3612150" cy="434679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5" name="Rectangle 14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7" name="Rectangle 16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Rectangle 17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" name="Oval 2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1" name="Oval 2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2" name="Oval 21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2" y="2035413"/>
            <a:ext cx="103152" cy="94468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70" y="2028697"/>
            <a:ext cx="103152" cy="944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32" y="2040628"/>
            <a:ext cx="103152" cy="944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26" y="2044245"/>
            <a:ext cx="103152" cy="94468"/>
          </a:xfrm>
          <a:prstGeom prst="rect">
            <a:avLst/>
          </a:prstGeom>
        </p:spPr>
      </p:pic>
      <p:sp>
        <p:nvSpPr>
          <p:cNvPr id="35" name="Text Placeholder 2"/>
          <p:cNvSpPr>
            <a:spLocks noGrp="1"/>
          </p:cNvSpPr>
          <p:nvPr>
            <p:ph idx="1" hasCustomPrompt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idx="10" hasCustomPrompt="1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idx="11" hasCustomPrompt="1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idx="12" hasCustomPrompt="1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07056DC-BA1E-40CC-95C2-9DC99462E08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17D727-E6DF-4A67-842D-BCED9755E2D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81891CD-35CC-4726-88E1-CD107C79D47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169E76D-53F5-4634-BE5F-DEB745D4784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38175" y="4767263"/>
            <a:ext cx="2057400" cy="273844"/>
          </a:xfrm>
        </p:spPr>
        <p:txBody>
          <a:bodyPr/>
          <a:lstStyle/>
          <a:p>
            <a:fld id="{A3A67E1C-BAD1-994B-B7B0-0862E7408890}" type="datetime1">
              <a:rPr lang="en-IN" smtClean="0"/>
              <a:t>10-05-2022</a:t>
            </a:fld>
            <a:endParaRPr lang="en-IN" dirty="0"/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9BF5947E-E89E-4885-BAA6-FBACA46CF12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Data Science Certification Program</a:t>
            </a:r>
            <a:endParaRPr lang="en-IN" dirty="0"/>
          </a:p>
        </p:txBody>
      </p:sp>
      <p:sp>
        <p:nvSpPr>
          <p:cNvPr id="3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467475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36" name="Rectangle 35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0" name="Rectangle 39"/>
          <p:cNvSpPr/>
          <p:nvPr userDrawn="1"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2" name="Rectangle 41"/>
          <p:cNvSpPr/>
          <p:nvPr userDrawn="1"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3" name="Rectangle 42"/>
          <p:cNvSpPr/>
          <p:nvPr userDrawn="1"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4" name="Oval 43"/>
          <p:cNvSpPr/>
          <p:nvPr userDrawn="1"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46" name="Oval 45"/>
          <p:cNvSpPr/>
          <p:nvPr userDrawn="1"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47" name="Oval 46"/>
          <p:cNvSpPr/>
          <p:nvPr userDrawn="1"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2" y="2035413"/>
            <a:ext cx="105782" cy="96876"/>
          </a:xfrm>
          <a:prstGeom prst="rect">
            <a:avLst/>
          </a:prstGeom>
        </p:spPr>
      </p:pic>
      <p:sp>
        <p:nvSpPr>
          <p:cNvPr id="49" name="Oval 48"/>
          <p:cNvSpPr/>
          <p:nvPr userDrawn="1"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84" y="2028697"/>
            <a:ext cx="105782" cy="9687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32" y="2040628"/>
            <a:ext cx="105782" cy="9687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26" y="2044245"/>
            <a:ext cx="105782" cy="968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82F7326-C7FA-D748-86B3-42DEEB935C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378" userDrawn="1">
          <p15:clr>
            <a:srgbClr val="FBAE40"/>
          </p15:clr>
        </p15:guide>
        <p15:guide id="16" orient="horz" pos="1144" userDrawn="1">
          <p15:clr>
            <a:srgbClr val="FBAE40"/>
          </p15:clr>
        </p15:guide>
        <p15:guide id="17" orient="horz" pos="2335" userDrawn="1">
          <p15:clr>
            <a:srgbClr val="FBAE40"/>
          </p15:clr>
        </p15:guide>
        <p15:guide id="18" pos="1587" userDrawn="1">
          <p15:clr>
            <a:srgbClr val="FBAE40"/>
          </p15:clr>
        </p15:guide>
        <p15:guide id="19" pos="1655" userDrawn="1">
          <p15:clr>
            <a:srgbClr val="FBAE40"/>
          </p15:clr>
        </p15:guide>
        <p15:guide id="20" pos="2835" userDrawn="1">
          <p15:clr>
            <a:srgbClr val="FBAE40"/>
          </p15:clr>
        </p15:guide>
        <p15:guide id="21" pos="2931" userDrawn="1">
          <p15:clr>
            <a:srgbClr val="FBAE40"/>
          </p15:clr>
        </p15:guide>
        <p15:guide id="22" pos="4122" userDrawn="1">
          <p15:clr>
            <a:srgbClr val="FBAE40"/>
          </p15:clr>
        </p15:guide>
        <p15:guide id="23" pos="4190" userDrawn="1">
          <p15:clr>
            <a:srgbClr val="FBAE40"/>
          </p15:clr>
        </p15:guide>
        <p15:guide id="24" orient="horz" pos="1399" userDrawn="1">
          <p15:clr>
            <a:srgbClr val="FBAE40"/>
          </p15:clr>
        </p15:guide>
        <p15:guide id="25" orient="horz" pos="122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BA7D0C-E0AE-B84E-82B1-85E1892A0CB7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B78B82-9182-42FF-9B90-F95F4B5F528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18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AAC8EB75-20B8-FA41-8A25-CB9D4F4E068B}" type="datetime1">
              <a:rPr lang="en-IN" smtClean="0"/>
              <a:t>10-05-2022</a:t>
            </a:fld>
            <a:endParaRPr lang="en-IN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9752B-E691-BB48-B04D-CD234F0A2C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E3173431-5AA8-1A42-9420-E3760BDF2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110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378" userDrawn="1">
          <p15:clr>
            <a:srgbClr val="FBAE40"/>
          </p15:clr>
        </p15:guide>
        <p15:guide id="8" orient="horz" pos="1053" userDrawn="1">
          <p15:clr>
            <a:srgbClr val="FBAE40"/>
          </p15:clr>
        </p15:guide>
        <p15:guide id="9" orient="horz" pos="2845" userDrawn="1">
          <p15:clr>
            <a:srgbClr val="FBAE40"/>
          </p15:clr>
        </p15:guide>
        <p15:guide id="10" pos="3254" userDrawn="1">
          <p15:clr>
            <a:srgbClr val="FBAE40"/>
          </p15:clr>
        </p15:guide>
        <p15:guide id="11" pos="339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42473" y="546498"/>
            <a:ext cx="5902706" cy="56792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5" name="Text Placeholder 2"/>
          <p:cNvSpPr>
            <a:spLocks noGrp="1"/>
          </p:cNvSpPr>
          <p:nvPr>
            <p:ph idx="1" hasCustomPrompt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36C12CF-F405-45A5-97E3-9EAADD0DF63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31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2473" y="4767263"/>
            <a:ext cx="2057400" cy="273844"/>
          </a:xfrm>
        </p:spPr>
        <p:txBody>
          <a:bodyPr/>
          <a:lstStyle/>
          <a:p>
            <a:fld id="{4EB8ED25-022A-B848-9E47-2A9D6C0BE6AE}" type="datetime1">
              <a:rPr lang="en-IN" smtClean="0"/>
              <a:t>10-05-2022</a:t>
            </a:fld>
            <a:endParaRPr lang="en-IN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466042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78364-3C2C-104E-8621-E4598F6F7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378" userDrawn="1">
          <p15:clr>
            <a:srgbClr val="FBAE40"/>
          </p15:clr>
        </p15:guide>
        <p15:guide id="12" orient="horz" pos="1178" userDrawn="1">
          <p15:clr>
            <a:srgbClr val="FBAE40"/>
          </p15:clr>
        </p15:guide>
        <p15:guide id="13" orient="horz" pos="1671" userDrawn="1">
          <p15:clr>
            <a:srgbClr val="FBAE40"/>
          </p15:clr>
        </p15:guide>
        <p15:guide id="14" orient="horz" pos="1977" userDrawn="1">
          <p15:clr>
            <a:srgbClr val="FBAE40"/>
          </p15:clr>
        </p15:guide>
        <p15:guide id="15" orient="horz" pos="2930" userDrawn="1">
          <p15:clr>
            <a:srgbClr val="FBAE40"/>
          </p15:clr>
        </p15:guide>
        <p15:guide id="16" orient="horz" pos="2641" userDrawn="1">
          <p15:clr>
            <a:srgbClr val="FBAE40"/>
          </p15:clr>
        </p15:guide>
        <p15:guide id="17" pos="289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10-05-2022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7C4AE0F-0222-463A-BC9B-64E5CB81DFD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18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C9426B-1D3C-A648-8F96-E6F93EA9AE4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8BDD3B13-3839-F74C-B2C5-2A176DC347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52BC07-1C5A-2748-A833-73EA6AF24A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8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988850"/>
            <a:ext cx="402337" cy="4023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469040"/>
            <a:ext cx="402337" cy="4023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948824"/>
            <a:ext cx="402337" cy="400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2427167"/>
            <a:ext cx="402337" cy="4023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8" y="2907797"/>
            <a:ext cx="402337" cy="402337"/>
          </a:xfrm>
          <a:prstGeom prst="rect">
            <a:avLst/>
          </a:prstGeo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77FD4B2B-34D8-4D5D-BD88-8550D945DA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5" name="Text Placeholder 52">
            <a:extLst>
              <a:ext uri="{FF2B5EF4-FFF2-40B4-BE49-F238E27FC236}">
                <a16:creationId xmlns:a16="http://schemas.microsoft.com/office/drawing/2014/main" id="{6F8C78DF-129F-4DD5-940B-2A28F1CA6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6" name="Text Placeholder 52">
            <a:extLst>
              <a:ext uri="{FF2B5EF4-FFF2-40B4-BE49-F238E27FC236}">
                <a16:creationId xmlns:a16="http://schemas.microsoft.com/office/drawing/2014/main" id="{05D2562D-7041-4B56-98A9-04BB318D9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7" name="Text Placeholder 52">
            <a:extLst>
              <a:ext uri="{FF2B5EF4-FFF2-40B4-BE49-F238E27FC236}">
                <a16:creationId xmlns:a16="http://schemas.microsoft.com/office/drawing/2014/main" id="{9A24ED56-E872-42CE-9349-0302F739F8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8" name="Text Placeholder 52">
            <a:extLst>
              <a:ext uri="{FF2B5EF4-FFF2-40B4-BE49-F238E27FC236}">
                <a16:creationId xmlns:a16="http://schemas.microsoft.com/office/drawing/2014/main" id="{56723C5F-CF03-4E6C-9C31-BBFA14DB30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9" name="Text Placeholder 52">
            <a:extLst>
              <a:ext uri="{FF2B5EF4-FFF2-40B4-BE49-F238E27FC236}">
                <a16:creationId xmlns:a16="http://schemas.microsoft.com/office/drawing/2014/main" id="{8776CB2B-5E17-4509-98AF-6CFCE0151F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52">
            <a:extLst>
              <a:ext uri="{FF2B5EF4-FFF2-40B4-BE49-F238E27FC236}">
                <a16:creationId xmlns:a16="http://schemas.microsoft.com/office/drawing/2014/main" id="{AA83C8FD-EF8D-45AB-89E4-2758B8BA5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52">
            <a:extLst>
              <a:ext uri="{FF2B5EF4-FFF2-40B4-BE49-F238E27FC236}">
                <a16:creationId xmlns:a16="http://schemas.microsoft.com/office/drawing/2014/main" id="{4BEF42F8-53FC-43BE-BDCF-783BB52E2B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52">
            <a:extLst>
              <a:ext uri="{FF2B5EF4-FFF2-40B4-BE49-F238E27FC236}">
                <a16:creationId xmlns:a16="http://schemas.microsoft.com/office/drawing/2014/main" id="{C6E26A7E-42C9-4E8B-8367-085C42D652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4" name="Text Placeholder 52">
            <a:extLst>
              <a:ext uri="{FF2B5EF4-FFF2-40B4-BE49-F238E27FC236}">
                <a16:creationId xmlns:a16="http://schemas.microsoft.com/office/drawing/2014/main" id="{B37C5A5C-C96C-4683-8882-C2E35C7DE1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371B733E-A046-7440-A009-9222C7A6AB80}" type="datetime1">
              <a:rPr lang="en-IN" smtClean="0"/>
              <a:t>10-05-2022</a:t>
            </a:fld>
            <a:endParaRPr lang="en-IN" dirty="0"/>
          </a:p>
        </p:txBody>
      </p:sp>
      <p:sp>
        <p:nvSpPr>
          <p:cNvPr id="40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997235"/>
            <a:ext cx="402337" cy="40233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477425"/>
            <a:ext cx="402337" cy="4023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957209"/>
            <a:ext cx="402337" cy="40005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2435552"/>
            <a:ext cx="402337" cy="4023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6" y="2916182"/>
            <a:ext cx="402337" cy="402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5C9C04-94F6-4BEF-A235-92865CC68F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5" y="997235"/>
            <a:ext cx="402337" cy="4023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C79AAF6-E3DA-4DAE-9241-DCDE3780136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4" y="1477425"/>
            <a:ext cx="402337" cy="40233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D4A1B6D-E623-40A4-BDC9-EEE057AA356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1957209"/>
            <a:ext cx="402337" cy="40005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CAAF797-E4B5-4F3C-9FE1-34148F623FA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434706"/>
            <a:ext cx="402337" cy="40233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44BD572-4A52-4A3C-B66B-75B358440E5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914489"/>
            <a:ext cx="402337" cy="4023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F8701F8-3628-3243-B36A-E8C23658642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9" name="Title 11">
            <a:extLst>
              <a:ext uri="{FF2B5EF4-FFF2-40B4-BE49-F238E27FC236}">
                <a16:creationId xmlns:a16="http://schemas.microsoft.com/office/drawing/2014/main" id="{707B7404-AAE2-1A43-988B-7DE0D06A3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5329AD0-EFED-574A-AC74-7B9241B808D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3878">
          <p15:clr>
            <a:srgbClr val="FBAE40"/>
          </p15:clr>
        </p15:guide>
        <p15:guide id="11" pos="397" userDrawn="1">
          <p15:clr>
            <a:srgbClr val="FBAE40"/>
          </p15:clr>
        </p15:guide>
        <p15:guide id="12" orient="horz" pos="378" userDrawn="1">
          <p15:clr>
            <a:srgbClr val="FBAE40"/>
          </p15:clr>
        </p15:guide>
        <p15:guide id="13" orient="horz" pos="923" userDrawn="1">
          <p15:clr>
            <a:srgbClr val="FBAE40"/>
          </p15:clr>
        </p15:guide>
        <p15:guide id="14" pos="1638" userDrawn="1">
          <p15:clr>
            <a:srgbClr val="FBAE40"/>
          </p15:clr>
        </p15:guide>
        <p15:guide id="15" pos="3578" userDrawn="1">
          <p15:clr>
            <a:srgbClr val="FBAE40"/>
          </p15:clr>
        </p15:guide>
        <p15:guide id="16" orient="horz" pos="1393" userDrawn="1">
          <p15:clr>
            <a:srgbClr val="FBAE40"/>
          </p15:clr>
        </p15:guide>
        <p15:guide id="17" pos="1877" userDrawn="1">
          <p15:clr>
            <a:srgbClr val="FBAE40"/>
          </p15:clr>
        </p15:guide>
        <p15:guide id="18" pos="1928" userDrawn="1">
          <p15:clr>
            <a:srgbClr val="FBAE40"/>
          </p15:clr>
        </p15:guide>
        <p15:guide id="20" pos="383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fld id="{6E6F5B52-1A05-484E-BE74-C10EC951FF81}" type="datetime1">
              <a:rPr lang="en-IN" smtClean="0"/>
              <a:t>10-05-2022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33836-CD3B-4BE8-AAF1-88EE59E38E2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62" y="209484"/>
            <a:ext cx="814046" cy="2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19" r:id="rId8"/>
    <p:sldLayoutId id="2147483706" r:id="rId9"/>
    <p:sldLayoutId id="2147483708" r:id="rId10"/>
    <p:sldLayoutId id="2147483710" r:id="rId11"/>
    <p:sldLayoutId id="2147483711" r:id="rId12"/>
    <p:sldLayoutId id="2147483713" r:id="rId13"/>
    <p:sldLayoutId id="2147483712" r:id="rId14"/>
    <p:sldLayoutId id="2147483714" r:id="rId15"/>
    <p:sldLayoutId id="2147483715" r:id="rId16"/>
    <p:sldLayoutId id="2147483716" r:id="rId17"/>
    <p:sldLayoutId id="2147483717" r:id="rId1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Neue Plak" panose="020B080403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E9150F-F03E-BF4B-BE66-299E7500C2AC}"/>
              </a:ext>
            </a:extLst>
          </p:cNvPr>
          <p:cNvSpPr txBox="1">
            <a:spLocks/>
          </p:cNvSpPr>
          <p:nvPr/>
        </p:nvSpPr>
        <p:spPr>
          <a:xfrm>
            <a:off x="555037" y="2236054"/>
            <a:ext cx="6895272" cy="1407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Proxima Nova Light" panose="02000506030000020004" pitchFamily="2" charset="77"/>
              </a:rPr>
              <a:t>Lending Club Case Study:</a:t>
            </a:r>
          </a:p>
          <a:p>
            <a:pPr algn="l"/>
            <a:r>
              <a:rPr lang="en-US" sz="3200" dirty="0">
                <a:latin typeface="Proxima Nova Light" panose="02000506030000020004" pitchFamily="2" charset="77"/>
              </a:rPr>
              <a:t> </a:t>
            </a:r>
          </a:p>
          <a:p>
            <a:pPr algn="l"/>
            <a:r>
              <a:rPr lang="en-US" sz="2000" dirty="0">
                <a:latin typeface="Proxima Nova Light" panose="02000506030000020004" pitchFamily="2" charset="77"/>
              </a:rPr>
              <a:t>Assessment By: Divakar &amp; Vivek</a:t>
            </a:r>
            <a:endParaRPr lang="en-IN" sz="2000" dirty="0">
              <a:latin typeface="Proxima Nova Light" panose="02000506030000020004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1CDC-9A94-4E56-8E69-4DD523DCC5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70" y="0"/>
            <a:ext cx="1356542" cy="157748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E4F9E-AA57-419B-B42E-F9560AF44A43}"/>
              </a:ext>
            </a:extLst>
          </p:cNvPr>
          <p:cNvSpPr txBox="1">
            <a:spLocks/>
          </p:cNvSpPr>
          <p:nvPr/>
        </p:nvSpPr>
        <p:spPr>
          <a:xfrm>
            <a:off x="1157111" y="716037"/>
            <a:ext cx="2695698" cy="1311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/>
              <a:t>   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11</a:t>
            </a:r>
            <a:r>
              <a:rPr lang="en-IN" baseline="30000" dirty="0"/>
              <a:t>th</a:t>
            </a:r>
            <a:r>
              <a:rPr lang="en-IN" dirty="0"/>
              <a:t> May 2022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00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8273" y="1302203"/>
            <a:ext cx="4322101" cy="2539093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225238" y="1302204"/>
            <a:ext cx="4483035" cy="3738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Based on applicant’s employment length they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are grouped as Beginners Junior, Senior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VSenior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When we plot the defaulter’s % distribution based on work experience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We don’t see much difference in the applicant defaulting behavior based on their experience.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We expected a lower defaulting % with increasing experience, but the results are slightly reverse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b="0" kern="1200" dirty="0">
              <a:latin typeface="Proxima Nova Rg" panose="02000506030000020004" pitchFamily="50" charset="0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D2E29-3933-614D-82C7-D215195ADAE0}" type="datetime1">
              <a:rPr lang="en-IN" smtClean="0"/>
              <a:pPr>
                <a:spcAft>
                  <a:spcPts val="600"/>
                </a:spcAft>
              </a:pPr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10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7"/>
            <a:ext cx="8198671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Applicant Experience</a:t>
            </a:r>
            <a:endParaRPr lang="en-IN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1844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8273" y="1372697"/>
            <a:ext cx="4322101" cy="239810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225238" y="1302204"/>
            <a:ext cx="4483035" cy="3738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The applicant can choose between 60-month term loan or 36-month term loan. When we plot the defaulter’s % distribution based on th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 loan term</a:t>
            </a: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We see 300% more defaulters in 60 months loan when compared to 36 months loan.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en-US" b="0" kern="1200" dirty="0">
              <a:latin typeface="Proxima Nova Rg" panose="02000506030000020004" pitchFamily="50" charset="0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D2E29-3933-614D-82C7-D215195ADAE0}" type="datetime1">
              <a:rPr lang="en-IN" smtClean="0"/>
              <a:pPr>
                <a:spcAft>
                  <a:spcPts val="600"/>
                </a:spcAft>
              </a:pPr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11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7"/>
            <a:ext cx="8198671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Duration</a:t>
            </a:r>
            <a:endParaRPr lang="en-IN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3682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9877" y="2147799"/>
            <a:ext cx="3917516" cy="2879797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90800" y="645498"/>
            <a:ext cx="8461562" cy="2222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When we perform bivariate analysis on loan defaulter w.r.t loan term and loan purpose, we can understand the following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an average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loan defaulters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60-month term is twice/thrice that of 36-month loan irrespective of the purpose of the loan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Educational and Small business type of loan has the highest % of defaulter</a:t>
            </a:r>
            <a:endParaRPr lang="en-US" b="0" kern="1200" dirty="0">
              <a:latin typeface="Proxima Nova Rg" panose="02000506030000020004" pitchFamily="50" charset="0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D2E29-3933-614D-82C7-D215195ADAE0}" type="datetime1">
              <a:rPr lang="en-IN" smtClean="0"/>
              <a:pPr>
                <a:spcAft>
                  <a:spcPts val="600"/>
                </a:spcAft>
              </a:pPr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12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7"/>
            <a:ext cx="8198671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Duration &amp; Purpose</a:t>
            </a:r>
            <a:endParaRPr lang="en-IN" dirty="0">
              <a:latin typeface="Proxima Nov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F7724-1D73-4053-B9FE-281444568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16" y="2147799"/>
            <a:ext cx="3864992" cy="2879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6918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1581" y="2066144"/>
            <a:ext cx="3917516" cy="2219756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90800" y="645498"/>
            <a:ext cx="8461562" cy="2222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When we perform bivariate analysis on loan defaulter w.r.t loan term and applicant experience, we can understand the following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an average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loan defaulters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60-month term is twice/thrice that of 36-month loan irrespective of the loan applicant experience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D2E29-3933-614D-82C7-D215195ADAE0}" type="datetime1">
              <a:rPr lang="en-IN" smtClean="0"/>
              <a:pPr>
                <a:spcAft>
                  <a:spcPts val="600"/>
                </a:spcAft>
              </a:pPr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13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7"/>
            <a:ext cx="8198671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Duration &amp; Experience</a:t>
            </a:r>
            <a:endParaRPr lang="en-IN" dirty="0">
              <a:latin typeface="Proxima Nov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F7724-1D73-4053-B9FE-281444568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589" y="2060172"/>
            <a:ext cx="3864992" cy="22071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8869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1745" y="643465"/>
            <a:ext cx="3099080" cy="2219756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90800" y="645497"/>
            <a:ext cx="2963830" cy="4267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36 month loan defaulte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r’s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“Renewable Energy” loan contributes max % of defaulters in Beginners and Juniors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Defaults in “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_business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loans are highest in all experience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Seniors seems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default more in housing loan &amp;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and vacation loan.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D2E29-3933-614D-82C7-D215195ADAE0}" type="datetime1">
              <a:rPr lang="en-IN" smtClean="0"/>
              <a:pPr>
                <a:spcAft>
                  <a:spcPts val="600"/>
                </a:spcAft>
              </a:pPr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14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6"/>
            <a:ext cx="8198671" cy="56878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Multivariate Analysis on 36M-Defaulter %</a:t>
            </a:r>
            <a:br>
              <a:rPr lang="en-US" dirty="0">
                <a:latin typeface="Proxima Nova"/>
              </a:rPr>
            </a:br>
            <a:r>
              <a:rPr lang="en-US" dirty="0">
                <a:latin typeface="Proxima Nova"/>
              </a:rPr>
              <a:t>	- </a:t>
            </a:r>
            <a:r>
              <a:rPr lang="en-US" sz="2000" dirty="0">
                <a:latin typeface="Proxima Nova"/>
              </a:rPr>
              <a:t>Loan Term, Experience &amp; Purpose</a:t>
            </a:r>
            <a:endParaRPr lang="en-IN" sz="2000" dirty="0">
              <a:latin typeface="Proxima Nov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F7724-1D73-4053-B9FE-281444568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8251" y="680232"/>
            <a:ext cx="3178750" cy="220715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37E8A-BF5D-4EAE-9FEB-689AE06D5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255" y="2922120"/>
            <a:ext cx="2899490" cy="22197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93085E-2F5A-425B-A291-0A8FF2CE5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4510" y="2922120"/>
            <a:ext cx="2899490" cy="21557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03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644" y="643465"/>
            <a:ext cx="2919281" cy="2219756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68534" y="729558"/>
            <a:ext cx="2963830" cy="4267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60-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 month loan defaulte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r’s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“Educational” loan contributes max % of defaulters in Beginners, Juniors and seniors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Defaults in “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_business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loans are highest in all experience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Seniors seems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default more in housing loan &amp;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and vacation loan.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Vseniors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seems to default more on renewable energy and house</a:t>
            </a: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D2E29-3933-614D-82C7-D215195ADAE0}" type="datetime1">
              <a:rPr lang="en-IN" smtClean="0"/>
              <a:pPr>
                <a:spcAft>
                  <a:spcPts val="600"/>
                </a:spcAft>
              </a:pPr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15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44" y="76716"/>
            <a:ext cx="8198671" cy="56878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Multivariate Analysis on 60M-Defaulter %</a:t>
            </a:r>
            <a:br>
              <a:rPr lang="en-US" dirty="0">
                <a:latin typeface="Proxima Nova"/>
              </a:rPr>
            </a:br>
            <a:r>
              <a:rPr lang="en-US" dirty="0">
                <a:latin typeface="Proxima Nova"/>
              </a:rPr>
              <a:t>	- </a:t>
            </a:r>
            <a:r>
              <a:rPr lang="en-US" sz="2000" dirty="0">
                <a:latin typeface="Proxima Nova"/>
              </a:rPr>
              <a:t>Loan Term, Experience &amp; Purpose</a:t>
            </a:r>
            <a:endParaRPr lang="en-IN" sz="2000" dirty="0">
              <a:latin typeface="Proxima Nov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F7724-1D73-4053-B9FE-281444568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544" y="680232"/>
            <a:ext cx="3106163" cy="220715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37E8A-BF5D-4EAE-9FEB-689AE06D5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255" y="3007134"/>
            <a:ext cx="2899490" cy="204972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93085E-2F5A-425B-A291-0A8FF2CE5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167" y="2922120"/>
            <a:ext cx="2832176" cy="21557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504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16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7430783" cy="382564"/>
          </a:xfrm>
        </p:spPr>
        <p:txBody>
          <a:bodyPr/>
          <a:lstStyle/>
          <a:p>
            <a:r>
              <a:rPr lang="en-US" dirty="0"/>
              <a:t>Multivariate Analysis: 36M- Verified Credit Card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“B” grade loan and posses “net cash/month” &lt;75%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“D” grade loan and posses “net cash/month” &lt;70%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“C” grade loan and posses “net cash/month” &lt;72%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“A” grade loan and posses “net cash/month” &lt;72%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99090"/>
            <a:ext cx="4256116" cy="157731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920947"/>
            <a:ext cx="4546307" cy="159869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3" y="3519643"/>
            <a:ext cx="4488118" cy="159869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882" y="3519643"/>
            <a:ext cx="4488118" cy="1598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7624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7430783" cy="382564"/>
          </a:xfrm>
        </p:spPr>
        <p:txBody>
          <a:bodyPr/>
          <a:lstStyle/>
          <a:p>
            <a:r>
              <a:rPr lang="en-US" dirty="0"/>
              <a:t>Multivariate Analysis: 60M- Verified Credit Card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“C/D/E” grade loan and posses “net cash/month” &lt;72%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“B/C/D” grade loan and posses “net cash/month” &lt;72%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“C/D/E/F” grade loan and posses “net cash/month” &lt;70%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“C” grade loan and posses “net cash/month” &lt;70%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10982"/>
            <a:ext cx="4256116" cy="142168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2149330"/>
            <a:ext cx="4546307" cy="1483332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3" y="3820327"/>
            <a:ext cx="4488118" cy="132317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882" y="3787952"/>
            <a:ext cx="4488118" cy="13555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605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18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 Verified </a:t>
            </a:r>
            <a:r>
              <a:rPr lang="en-US" dirty="0" err="1"/>
              <a:t>SmallBusiness</a:t>
            </a:r>
            <a:r>
              <a:rPr lang="en-US" dirty="0"/>
              <a:t>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“E/F/G” grade loan and posses “net cash/month” &lt;80%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“A” grade loan and posses “net cash/month” &lt;75%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“B” grade loan and posses “net cash/month” &lt;75%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“B/C/G” grade loan and posses “net cash/month” &lt;75%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66502"/>
            <a:ext cx="4256116" cy="142183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2209995"/>
            <a:ext cx="4546307" cy="1378339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3" y="3715184"/>
            <a:ext cx="4488118" cy="1421832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882" y="3844344"/>
            <a:ext cx="4488118" cy="12926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5552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19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 Verified </a:t>
            </a:r>
            <a:r>
              <a:rPr lang="en-US" dirty="0" err="1"/>
              <a:t>SmallBusiness</a:t>
            </a:r>
            <a:r>
              <a:rPr lang="en-US" dirty="0"/>
              <a:t>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“C” grade loan and posses “net cash/month” &lt;75%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“C/D/E” grade loan and posses “net cash/month” &lt;70%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“B/C/D” grade loan and posses “net cash/month” &lt;77%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“D/E/F/G” grade loan and posses “net cash/month” &lt;70%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24156"/>
            <a:ext cx="4256116" cy="136669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2398895"/>
            <a:ext cx="4546307" cy="129195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3" y="3749040"/>
            <a:ext cx="4488118" cy="143602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882" y="3749040"/>
            <a:ext cx="4488118" cy="1308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657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IN" sz="900" dirty="0">
                <a:latin typeface="Proxima Nova Rg" pitchFamily="50" charset="0"/>
              </a:rPr>
              <a:t>11</a:t>
            </a:r>
            <a:r>
              <a:rPr lang="en-IN" sz="900" baseline="30000" dirty="0">
                <a:latin typeface="Proxima Nova Rg" pitchFamily="50" charset="0"/>
              </a:rPr>
              <a:t>th</a:t>
            </a:r>
            <a:r>
              <a:rPr lang="en-IN" sz="900" dirty="0">
                <a:latin typeface="Proxima Nova Rg" pitchFamily="50" charset="0"/>
              </a:rPr>
              <a:t> May 2022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latin typeface="Proxima Nova Rg" pitchFamily="50" charset="0"/>
              </a:rPr>
              <a:pPr algn="r"/>
              <a:t>2</a:t>
            </a:fld>
            <a:endParaRPr lang="en-IN" sz="900" dirty="0">
              <a:latin typeface="Proxima Nova Rg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68D46-3664-4D61-9A06-156A05A52D49}"/>
              </a:ext>
            </a:extLst>
          </p:cNvPr>
          <p:cNvSpPr txBox="1"/>
          <p:nvPr/>
        </p:nvSpPr>
        <p:spPr>
          <a:xfrm>
            <a:off x="583292" y="775180"/>
            <a:ext cx="4043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9DBBBF-0F36-469A-A525-A06FBFB25C40}"/>
              </a:ext>
            </a:extLst>
          </p:cNvPr>
          <p:cNvSpPr/>
          <p:nvPr/>
        </p:nvSpPr>
        <p:spPr>
          <a:xfrm>
            <a:off x="638175" y="1546835"/>
            <a:ext cx="81830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000" dirty="0">
                <a:solidFill>
                  <a:schemeClr val="bg1"/>
                </a:solidFill>
                <a:latin typeface="Merriweather"/>
              </a:rPr>
              <a:t>Identify the </a:t>
            </a:r>
            <a:r>
              <a:rPr lang="en-US" sz="2000" b="1" dirty="0">
                <a:solidFill>
                  <a:schemeClr val="bg1"/>
                </a:solidFill>
                <a:latin typeface="Merriweather"/>
              </a:rPr>
              <a:t>driving factors (or driver variables) </a:t>
            </a:r>
            <a:r>
              <a:rPr lang="en-US" sz="2000" dirty="0">
                <a:solidFill>
                  <a:schemeClr val="bg1"/>
                </a:solidFill>
                <a:latin typeface="Merriweather"/>
              </a:rPr>
              <a:t>behind loan default</a:t>
            </a:r>
            <a:endParaRPr lang="en-US" sz="2000" dirty="0">
              <a:solidFill>
                <a:schemeClr val="bg1"/>
              </a:solidFill>
            </a:endParaRPr>
          </a:p>
          <a:p>
            <a:pPr marL="0" lvl="1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63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20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 Verified Other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“A/B” grade loan and posses “net cash/month” &lt;75%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“C” grade loan and posses “net cash/month” &lt;72%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“D” grade loan and posses “net cash/month” &lt;72%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29826"/>
            <a:ext cx="4256116" cy="150352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1970116"/>
            <a:ext cx="4546307" cy="150352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882" y="3699164"/>
            <a:ext cx="4488118" cy="1402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848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21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 Verified Other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“B/C/E” grade loan and posses “net cash/month” &lt;75%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“C/D/E/G” grade loan and posses “net cash/month” &lt;74%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“C” grade loan and posses “net cash/month” &lt;72%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“B/D/E/F” grade loan and posses “net cash/month” &lt;72%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80097"/>
            <a:ext cx="4256116" cy="120811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2541710"/>
            <a:ext cx="4546307" cy="1323251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3" y="3790605"/>
            <a:ext cx="4488118" cy="135289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882" y="3864961"/>
            <a:ext cx="4488118" cy="1278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111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22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 Verified Wedding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Except </a:t>
            </a:r>
            <a:r>
              <a:rPr lang="en-US" sz="1600" dirty="0" err="1"/>
              <a:t>Vseniors</a:t>
            </a:r>
            <a:r>
              <a:rPr lang="en-US" sz="1600" dirty="0"/>
              <a:t> availing grade “D” loan, all others are not likely to default in wedding loan.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grade “D” loan and possess “net cash/month” &lt;83% most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744" y="2140058"/>
            <a:ext cx="4256116" cy="124886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744" y="3388924"/>
            <a:ext cx="3712956" cy="1378339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F5EDF-94B0-4ABB-A4B4-1255A33E57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2657" y="3518397"/>
            <a:ext cx="4149877" cy="1248866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FC037B-7182-4276-ABCC-8742EE4A74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2394" y="2023659"/>
            <a:ext cx="3712956" cy="12488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8834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23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 Verified Wedding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“B/C/E” grade loan and posses “net cash/month” &lt;75%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“C/D/E/G” grade loan and posses “net cash/month” &lt;74%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“C” grade loan and posses “net cash/month” &lt;72%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“B/D/E/F” grade loan and posses “net cash/month” &lt;72%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480097"/>
            <a:ext cx="4256116" cy="120811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2541710"/>
            <a:ext cx="4546307" cy="1323251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3" y="3790605"/>
            <a:ext cx="4488118" cy="135289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882" y="3864961"/>
            <a:ext cx="4488118" cy="1278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8334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24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 Car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defaults are in Not-Verified category in grade “A/B/C” loans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“C” grade loan and posses “net cash/month” &lt;73% are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603" y="2016399"/>
            <a:ext cx="4256116" cy="149240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150" y="1986742"/>
            <a:ext cx="4484007" cy="155171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51" y="3508799"/>
            <a:ext cx="4488118" cy="160504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069" y="3591785"/>
            <a:ext cx="4074167" cy="15517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8285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25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 Car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3" y="608293"/>
            <a:ext cx="803001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defaults are in Not-Verified category in grade “B/D” loans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364" y="1913716"/>
            <a:ext cx="4256116" cy="147009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150" y="1787236"/>
            <a:ext cx="4484007" cy="163702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5" y="3434091"/>
            <a:ext cx="4488118" cy="1470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646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26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 Debit Consolidation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“A/B” grade loan and posses “net cash/month” &lt;73%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“A/B/C” grade loan in Not Verified category and posses “net cash/month” &lt;73%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“A/B/C” grade loan and posses “net cash/month” &lt;73%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grade “C/D” and posses “net cash/month” &lt;70%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1982522"/>
            <a:ext cx="4256116" cy="156015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150" y="1982522"/>
            <a:ext cx="4484007" cy="148388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51" y="3624349"/>
            <a:ext cx="4488118" cy="147758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069" y="3665914"/>
            <a:ext cx="4074167" cy="1477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261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 Debit Consolidation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loan and posses “net cash/month” &lt;70%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“C/D/F/G” grade loan and posses “net cash/month” &lt;70%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“B/D” grade loan and posses “net cash/month” &lt;7%2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grade “C/E/F” and posses “net cash/month” &lt;70%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2257173"/>
            <a:ext cx="4256116" cy="127573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150" y="2217303"/>
            <a:ext cx="4484007" cy="131560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2" y="3526995"/>
            <a:ext cx="4488118" cy="135818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069" y="3532910"/>
            <a:ext cx="4074167" cy="136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2473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28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 Home Improvement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“A/B/C/D” grade loan and posses “net cash/month” &lt;82%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“A” grade loan and posses “net cash/month” &lt;82%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home improvement loan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grade “A/B/C” loan and posses “net cash/month” &lt;75%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2202671"/>
            <a:ext cx="4256116" cy="111985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150" y="2152000"/>
            <a:ext cx="4484007" cy="1144928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51" y="3693985"/>
            <a:ext cx="4488118" cy="133831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069" y="3833372"/>
            <a:ext cx="4074167" cy="1225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756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29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 Home Improvement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“C/D” grade loan and posses “net cash/month” &lt;78%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“C/D” grade loan and posses “net cash/month” &lt;78%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“D” grade loan and posses “net cash/month” &lt;72%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grade “C/D” loan and posses “net cash/month” &lt;78%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2229968"/>
            <a:ext cx="4256116" cy="121150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3150" y="2194249"/>
            <a:ext cx="4484007" cy="1297096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2" y="3749041"/>
            <a:ext cx="4488118" cy="1429422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069" y="3755641"/>
            <a:ext cx="4074167" cy="14294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937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11</a:t>
            </a:r>
            <a:r>
              <a:rPr lang="en-IN" baseline="30000" dirty="0"/>
              <a:t>th</a:t>
            </a:r>
            <a:r>
              <a:rPr lang="en-IN" dirty="0"/>
              <a:t> May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498642" cy="382564"/>
          </a:xfrm>
        </p:spPr>
        <p:txBody>
          <a:bodyPr/>
          <a:lstStyle/>
          <a:p>
            <a:r>
              <a:rPr lang="en-US" dirty="0"/>
              <a:t>Lending Club: In Brief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A02516-8F5F-4420-BBCB-F92EF256A76C}"/>
              </a:ext>
            </a:extLst>
          </p:cNvPr>
          <p:cNvSpPr/>
          <p:nvPr/>
        </p:nvSpPr>
        <p:spPr>
          <a:xfrm>
            <a:off x="502040" y="879480"/>
            <a:ext cx="36268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FF0000"/>
                </a:solidFill>
              </a:rPr>
              <a:t>What is Lending Club?</a:t>
            </a:r>
          </a:p>
          <a:p>
            <a:pPr lvl="0"/>
            <a:r>
              <a:rPr lang="en-US" sz="1600" dirty="0"/>
              <a:t>Lending Club is a marketplace for personal loans that matches borrowers who are seeking a loan with investors looking to lend money and make a return. </a:t>
            </a:r>
            <a:endParaRPr lang="en-US" sz="1600" dirty="0">
              <a:solidFill>
                <a:srgbClr val="333333"/>
              </a:solidFill>
              <a:latin typeface="Merriweather"/>
            </a:endParaRPr>
          </a:p>
        </p:txBody>
      </p:sp>
      <p:pic>
        <p:nvPicPr>
          <p:cNvPr id="4" name="Picture 2" descr="Lending Club: Platform Success but P2P failure? - Digital Innovation and  Transformation">
            <a:extLst>
              <a:ext uri="{FF2B5EF4-FFF2-40B4-BE49-F238E27FC236}">
                <a16:creationId xmlns:a16="http://schemas.microsoft.com/office/drawing/2014/main" id="{00BB1518-7C46-4466-B0A6-EB306DDFB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99" y="800482"/>
            <a:ext cx="4356961" cy="17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C8B3CC-BE73-42EE-8A1B-E954DD865C1A}"/>
              </a:ext>
            </a:extLst>
          </p:cNvPr>
          <p:cNvSpPr txBox="1"/>
          <p:nvPr/>
        </p:nvSpPr>
        <p:spPr>
          <a:xfrm>
            <a:off x="582050" y="2824090"/>
            <a:ext cx="797989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When the company receives a loan application, the company has to make a decision for loan approval based on the applicant’s profile. Two types of risks are associated with the bank’s decision: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/>
              <a:t>If the applicant is likely to repay the loan, then not approving the loan results in a loss of business to the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/>
              <a:t>If the applicant is not likely to repay the loan, i.e. he/she is likely to default, then approving the loan may lead to a financial loss for the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/>
              <a:t>If one can identify these risky loan applicants, then such loans can be reduced thereby cutting down the amount of credit loss.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/>
              <a:t>Identification of such applicant’s using EDA is the aim of this case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300" dirty="0"/>
          </a:p>
        </p:txBody>
      </p:sp>
    </p:spTree>
    <p:extLst>
      <p:ext uri="{BB962C8B-B14F-4D97-AF65-F5344CB8AC3E}">
        <p14:creationId xmlns:p14="http://schemas.microsoft.com/office/powerpoint/2010/main" val="2168742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30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36M-Major Purchase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“A/B/D” grade loan and posses “net cash/month” &lt;78%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“C/D/E” grade loan and posses “net cash/month” &lt;75%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home improvement loan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grade “B” loan and posses “net cash/month” &lt;75%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2180367"/>
            <a:ext cx="4256116" cy="1389986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127" y="2151999"/>
            <a:ext cx="3026052" cy="141835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51" y="3753514"/>
            <a:ext cx="4488118" cy="138998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049" y="3791808"/>
            <a:ext cx="3972206" cy="1351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4875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31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60M-Major Purchase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“C” grade loan and posses “net cash/month” &lt;70%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“B” grade loan and posses “net cash/month” &lt;85%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Seniors availing “C” grade loan and posses “net cash/month” &lt;82%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grade “D” loan and posses “net cash/month” &lt;80%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2281889"/>
            <a:ext cx="4256116" cy="150871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127" y="2387826"/>
            <a:ext cx="3026052" cy="131133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2" y="4005652"/>
            <a:ext cx="4488118" cy="113677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049" y="3940761"/>
            <a:ext cx="3972206" cy="1201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2377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32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36M-Medical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Beginners availing “B” grade loan and posses “net cash/month” &lt;78%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Verified juniors, seniors and </a:t>
            </a:r>
            <a:r>
              <a:rPr lang="en-US" sz="1600" dirty="0" err="1"/>
              <a:t>vseniors</a:t>
            </a:r>
            <a:r>
              <a:rPr lang="en-US" sz="1600" dirty="0"/>
              <a:t> are not likely to </a:t>
            </a:r>
            <a:r>
              <a:rPr lang="en-US" sz="1600" dirty="0" err="1"/>
              <a:t>defaul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defaulters in medical loan are in Not-Verified category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2319997"/>
            <a:ext cx="4256116" cy="133112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127" y="2341324"/>
            <a:ext cx="3026052" cy="143232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7" y="3803391"/>
            <a:ext cx="4368526" cy="1389986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8C085-3CA2-464C-8D7D-1429E772D5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9049" y="3867176"/>
            <a:ext cx="3972206" cy="12674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418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33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60M-Medical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  <a:r>
              <a:rPr lang="en-US" sz="1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Verified beginners, juniors and seniors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defaulters in medical loan are in Not-Verified category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Vseniors</a:t>
            </a:r>
            <a:r>
              <a:rPr lang="en-US" sz="1600" dirty="0"/>
              <a:t> availing grade “C” loan and posses “net cash/month” &lt;70%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" y="2328165"/>
            <a:ext cx="4256116" cy="131478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127" y="2328165"/>
            <a:ext cx="3026052" cy="131478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844" y="3844954"/>
            <a:ext cx="3686731" cy="1389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215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34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36/60M-Moving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Verified loan applicants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defaulters in moving loan are in Not-Verified category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745" y="2319997"/>
            <a:ext cx="4157302" cy="133112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0810" y="2351830"/>
            <a:ext cx="3026052" cy="126745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745" y="3651121"/>
            <a:ext cx="3441227" cy="1389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1790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35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36/60M-Vacation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Verified loan applicants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defaulters in vacation loan are in Not-Verified category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33" y="2221222"/>
            <a:ext cx="3405568" cy="152242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0810" y="2294313"/>
            <a:ext cx="3026052" cy="1400043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745" y="3815009"/>
            <a:ext cx="3441227" cy="1226097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1F25E-8D3E-4750-A3A6-233BB1AB97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4171" y="3743641"/>
            <a:ext cx="2934499" cy="1275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2459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36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36/60M-House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Verified loan applicants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60M loan availed by Juniors under grade “C” loan is likely to default under 70% net cash%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60M loan availed by </a:t>
            </a:r>
            <a:r>
              <a:rPr lang="en-US" sz="1600" dirty="0" err="1"/>
              <a:t>Vseniors</a:t>
            </a:r>
            <a:r>
              <a:rPr lang="en-US" sz="1600" dirty="0"/>
              <a:t> under grade “E” loan is likely to default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33" y="2534828"/>
            <a:ext cx="3405568" cy="107485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6D765-ECEC-4F22-8B1A-0BAF9AD384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0810" y="2522115"/>
            <a:ext cx="3026052" cy="108756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687" y="3815009"/>
            <a:ext cx="3187343" cy="1226097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1F25E-8D3E-4750-A3A6-233BB1AB97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4171" y="3931663"/>
            <a:ext cx="2934499" cy="10875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5545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36/60M-Educational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loan applicants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Juniors availing loan under grade “B” is likely to default under 78% net cash%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168" y="2199747"/>
            <a:ext cx="2691361" cy="1384995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E46A9-8231-490D-8BC2-0EA11CD7A9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687" y="3707476"/>
            <a:ext cx="3187343" cy="1308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1664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38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5" y="124271"/>
            <a:ext cx="7739031" cy="382564"/>
          </a:xfrm>
        </p:spPr>
        <p:txBody>
          <a:bodyPr/>
          <a:lstStyle/>
          <a:p>
            <a:r>
              <a:rPr lang="en-US" dirty="0"/>
              <a:t>Multivariate Analysis: 36/60M-Renewable Energy Loan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E71DB-C1C9-4876-856B-13DE8BC9B27C}"/>
              </a:ext>
            </a:extLst>
          </p:cNvPr>
          <p:cNvSpPr txBox="1"/>
          <p:nvPr/>
        </p:nvSpPr>
        <p:spPr>
          <a:xfrm>
            <a:off x="25692" y="608293"/>
            <a:ext cx="91183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possibility of default: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verified loan applicants are not likely to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Most likely defaulters of RE loans are in Not Verified category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B970A-EADC-4053-8642-B8FC51F4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168" y="2313370"/>
            <a:ext cx="3146308" cy="17183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A7870-BFFF-451A-B234-03EEB5258E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8720" y="2371559"/>
            <a:ext cx="3146308" cy="1660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3124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E9150F-F03E-BF4B-BE66-299E7500C2AC}"/>
              </a:ext>
            </a:extLst>
          </p:cNvPr>
          <p:cNvSpPr txBox="1">
            <a:spLocks/>
          </p:cNvSpPr>
          <p:nvPr/>
        </p:nvSpPr>
        <p:spPr>
          <a:xfrm>
            <a:off x="577897" y="1375771"/>
            <a:ext cx="6895272" cy="117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IN" sz="4000" dirty="0">
                <a:latin typeface="Proxima Nova Light" panose="02000506030000020004" pitchFamily="2" charset="77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1CDC-9A94-4E56-8E69-4DD523DCC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70" y="0"/>
            <a:ext cx="1356542" cy="157748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11</a:t>
            </a:r>
            <a:r>
              <a:rPr lang="en-IN" baseline="30000" dirty="0"/>
              <a:t>th</a:t>
            </a:r>
            <a:r>
              <a:rPr lang="en-IN" dirty="0"/>
              <a:t>-May-2022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670" y="4516965"/>
            <a:ext cx="2057400" cy="273844"/>
          </a:xfrm>
        </p:spPr>
        <p:txBody>
          <a:bodyPr/>
          <a:lstStyle/>
          <a:p>
            <a:r>
              <a:rPr lang="en-IN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8552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10-05-2022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4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498642" cy="382564"/>
          </a:xfrm>
        </p:spPr>
        <p:txBody>
          <a:bodyPr/>
          <a:lstStyle/>
          <a:p>
            <a:r>
              <a:rPr lang="en-US" dirty="0"/>
              <a:t>Lending Club: Loan Status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3A02F5-C0BC-430F-A523-CCB7EEE41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r="5158"/>
          <a:stretch/>
        </p:blipFill>
        <p:spPr bwMode="auto">
          <a:xfrm>
            <a:off x="344660" y="1351377"/>
            <a:ext cx="4112574" cy="244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4C4731-66FB-4C68-A0E2-77B441EEA9D7}"/>
              </a:ext>
            </a:extLst>
          </p:cNvPr>
          <p:cNvSpPr txBox="1"/>
          <p:nvPr/>
        </p:nvSpPr>
        <p:spPr>
          <a:xfrm>
            <a:off x="4571999" y="1430275"/>
            <a:ext cx="444539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Fully paid: </a:t>
            </a:r>
            <a:r>
              <a:rPr lang="en-US" sz="1400" dirty="0"/>
              <a:t>Applicant has fully paid the loan (the principal and the interest rate)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Current: </a:t>
            </a:r>
            <a:r>
              <a:rPr lang="en-US" sz="1400" dirty="0"/>
              <a:t>Applicant is in the process of paying the instalments, i.e. the tenure of the loan is not yet completed. These candidates are not labelled as 'defaulted'.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Charged-off: </a:t>
            </a:r>
            <a:r>
              <a:rPr lang="en-US" sz="1400" dirty="0"/>
              <a:t>Applicant has not paid the instalments in due time for a long period of time, i.e. he/she has defaulted on the loan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1481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5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8" y="121966"/>
            <a:ext cx="6141271" cy="382564"/>
          </a:xfrm>
        </p:spPr>
        <p:txBody>
          <a:bodyPr/>
          <a:lstStyle/>
          <a:p>
            <a:r>
              <a:rPr lang="en-US" dirty="0"/>
              <a:t>Lending Club: Dataset Loan Parameters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B976A-E95D-47F8-A766-D4FF841AA396}"/>
              </a:ext>
            </a:extLst>
          </p:cNvPr>
          <p:cNvSpPr txBox="1"/>
          <p:nvPr/>
        </p:nvSpPr>
        <p:spPr>
          <a:xfrm>
            <a:off x="526545" y="619185"/>
            <a:ext cx="78197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loan_amnt</a:t>
            </a:r>
            <a:r>
              <a:rPr lang="en-US" dirty="0"/>
              <a:t> : Amount applied by potential borrowers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funded_amnt</a:t>
            </a:r>
            <a:r>
              <a:rPr lang="en-US" dirty="0"/>
              <a:t>: Amount recommended/approved by Lending Club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funded_amnt_inv</a:t>
            </a:r>
            <a:r>
              <a:rPr lang="en-US" dirty="0"/>
              <a:t> : Amount funded by investors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dti</a:t>
            </a:r>
            <a:r>
              <a:rPr lang="en-US" dirty="0"/>
              <a:t>: Debt to Income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grade: loan classification based on interest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purpose: purpose of loan such as car, house, </a:t>
            </a:r>
            <a:r>
              <a:rPr lang="en-US" dirty="0" err="1"/>
              <a:t>vacation..etc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installment: monthly EMI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loan_status</a:t>
            </a:r>
            <a:r>
              <a:rPr lang="en-US" dirty="0"/>
              <a:t>: status of the loan Fully Paid/Charged Off/Current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annual_inc</a:t>
            </a:r>
            <a:r>
              <a:rPr lang="en-IN" dirty="0"/>
              <a:t>: yearly income of the loan applicant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int_rate</a:t>
            </a:r>
            <a:r>
              <a:rPr lang="en-IN" dirty="0"/>
              <a:t>: rate of interest of the availed loan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emp_length</a:t>
            </a:r>
            <a:r>
              <a:rPr lang="en-IN" dirty="0"/>
              <a:t>: work experience of the loan applicant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verification_status</a:t>
            </a:r>
            <a:r>
              <a:rPr lang="en-IN" dirty="0"/>
              <a:t>: income verification status of the loan applicant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home_ownership</a:t>
            </a:r>
            <a:r>
              <a:rPr lang="en-IN" dirty="0"/>
              <a:t>: loan applicant home ownership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issue_d</a:t>
            </a:r>
            <a:r>
              <a:rPr lang="en-IN" dirty="0"/>
              <a:t>: date of issue of loan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term: loan repayment EMI number of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639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6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752632" cy="382564"/>
          </a:xfrm>
        </p:spPr>
        <p:txBody>
          <a:bodyPr/>
          <a:lstStyle/>
          <a:p>
            <a:r>
              <a:rPr lang="en-US" dirty="0"/>
              <a:t>Lending Club: Calculated Parameters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E30B68-485E-4E11-BE8E-09D43CC2E452}"/>
              </a:ext>
            </a:extLst>
          </p:cNvPr>
          <p:cNvSpPr txBox="1"/>
          <p:nvPr/>
        </p:nvSpPr>
        <p:spPr>
          <a:xfrm>
            <a:off x="526545" y="619185"/>
            <a:ext cx="829472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year: year in which loan was applied. Extracted from “</a:t>
            </a:r>
            <a:r>
              <a:rPr lang="en-IN" dirty="0" err="1"/>
              <a:t>issue_d</a:t>
            </a:r>
            <a:r>
              <a:rPr lang="en-IN" dirty="0"/>
              <a:t>”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month: month in which loan was applied. Extracted from “</a:t>
            </a:r>
            <a:r>
              <a:rPr lang="en-IN" dirty="0" err="1"/>
              <a:t>issue_d</a:t>
            </a:r>
            <a:r>
              <a:rPr lang="en-IN" dirty="0"/>
              <a:t>”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monthly_inc</a:t>
            </a:r>
            <a:r>
              <a:rPr lang="en-US" dirty="0"/>
              <a:t>: monthly income of the loan applicant. Calculated by “</a:t>
            </a:r>
            <a:r>
              <a:rPr lang="en-IN" dirty="0" err="1"/>
              <a:t>annual_inc</a:t>
            </a:r>
            <a:r>
              <a:rPr lang="en-IN" dirty="0"/>
              <a:t>”/12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netcash_monthly</a:t>
            </a:r>
            <a:r>
              <a:rPr lang="en-US" dirty="0"/>
              <a:t>: Net cash available with loan applicant after repaying debt monthly in percentage. </a:t>
            </a:r>
          </a:p>
          <a:p>
            <a:r>
              <a:rPr lang="en-US" dirty="0"/>
              <a:t>	</a:t>
            </a:r>
            <a:r>
              <a:rPr lang="en-US" dirty="0" err="1"/>
              <a:t>netcash_monthly</a:t>
            </a:r>
            <a:r>
              <a:rPr lang="en-US" dirty="0"/>
              <a:t>= </a:t>
            </a:r>
          </a:p>
          <a:p>
            <a:r>
              <a:rPr lang="en-US" dirty="0"/>
              <a:t> 		(</a:t>
            </a:r>
            <a:r>
              <a:rPr lang="en-US" dirty="0" err="1"/>
              <a:t>monthly_inc</a:t>
            </a:r>
            <a:r>
              <a:rPr lang="en-US" dirty="0"/>
              <a:t>- installment- (</a:t>
            </a:r>
            <a:r>
              <a:rPr lang="en-US" dirty="0" err="1"/>
              <a:t>dti</a:t>
            </a:r>
            <a:r>
              <a:rPr lang="en-US" dirty="0"/>
              <a:t>*</a:t>
            </a:r>
            <a:r>
              <a:rPr lang="en-US" dirty="0" err="1"/>
              <a:t>monthly_inc</a:t>
            </a:r>
            <a:r>
              <a:rPr lang="en-US" dirty="0"/>
              <a:t>)/100)*100/ </a:t>
            </a:r>
            <a:r>
              <a:rPr lang="en-US" dirty="0" err="1"/>
              <a:t>monthly_inc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emp_exper</a:t>
            </a:r>
            <a:r>
              <a:rPr lang="en-IN" dirty="0"/>
              <a:t> : loan applicant work experience category. Calculated from “</a:t>
            </a:r>
            <a:r>
              <a:rPr lang="en-IN" dirty="0" err="1"/>
              <a:t>emp_length</a:t>
            </a:r>
            <a:r>
              <a:rPr lang="en-IN" dirty="0"/>
              <a:t>”. </a:t>
            </a:r>
          </a:p>
          <a:p>
            <a:r>
              <a:rPr lang="en-IN" dirty="0"/>
              <a:t>	</a:t>
            </a:r>
            <a:r>
              <a:rPr lang="en-IN" dirty="0" err="1"/>
              <a:t>emp_length</a:t>
            </a:r>
            <a:r>
              <a:rPr lang="en-IN" dirty="0"/>
              <a:t> (0 – 2yrs) :Beginner</a:t>
            </a:r>
          </a:p>
          <a:p>
            <a:r>
              <a:rPr lang="en-IN" dirty="0"/>
              <a:t>	</a:t>
            </a:r>
            <a:r>
              <a:rPr lang="en-IN" dirty="0" err="1"/>
              <a:t>emp_length</a:t>
            </a:r>
            <a:r>
              <a:rPr lang="en-IN" dirty="0"/>
              <a:t> (3 – 5yrs) :Junior</a:t>
            </a:r>
          </a:p>
          <a:p>
            <a:r>
              <a:rPr lang="en-IN" dirty="0"/>
              <a:t>	</a:t>
            </a:r>
            <a:r>
              <a:rPr lang="en-IN" dirty="0" err="1"/>
              <a:t>emp_length</a:t>
            </a:r>
            <a:r>
              <a:rPr lang="en-IN" dirty="0"/>
              <a:t> (6 – 9yrs) :Senior</a:t>
            </a:r>
          </a:p>
          <a:p>
            <a:r>
              <a:rPr lang="en-IN" dirty="0"/>
              <a:t>	</a:t>
            </a:r>
            <a:r>
              <a:rPr lang="en-IN" dirty="0" err="1"/>
              <a:t>emp_length</a:t>
            </a:r>
            <a:r>
              <a:rPr lang="en-IN" dirty="0"/>
              <a:t> (&gt;=10yrs) :</a:t>
            </a:r>
            <a:r>
              <a:rPr lang="en-IN" dirty="0" err="1"/>
              <a:t>VSenior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842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10-05-2022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5498642" cy="382564"/>
          </a:xfrm>
        </p:spPr>
        <p:txBody>
          <a:bodyPr/>
          <a:lstStyle/>
          <a:p>
            <a:r>
              <a:rPr lang="en-US" dirty="0"/>
              <a:t>Lending Club: Total Charged Off Loans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704024" y="1932413"/>
            <a:ext cx="41422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Loans from the dataset: 39717</a:t>
            </a:r>
          </a:p>
          <a:p>
            <a:r>
              <a:rPr lang="en-US" dirty="0"/>
              <a:t>	“Fully Paid” Loans: 32950</a:t>
            </a:r>
          </a:p>
          <a:p>
            <a:r>
              <a:rPr lang="en-US" dirty="0"/>
              <a:t>	“Charged Off” Loans: 5627</a:t>
            </a:r>
          </a:p>
          <a:p>
            <a:r>
              <a:rPr lang="en-US" dirty="0"/>
              <a:t>	“Current” Loans: 1140</a:t>
            </a:r>
          </a:p>
          <a:p>
            <a:endParaRPr lang="en-US" dirty="0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43" y="1304860"/>
            <a:ext cx="3181514" cy="25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3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08274" y="982894"/>
            <a:ext cx="3883815" cy="28254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225238" y="833265"/>
            <a:ext cx="4483035" cy="3871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Looking at the defaulter’s distribution based on their loan’s availed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Small_business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” type of loan contributes the highest % of defaulters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Followed by “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renewable_energy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House, educational, other, medical, moving, 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debt_consolidation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,  &amp; vacation type of loans show similar % defaulters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In terms of volume, “</a:t>
            </a:r>
            <a:r>
              <a:rPr lang="en-US" b="0" kern="1200" dirty="0" err="1">
                <a:latin typeface="Calibri" panose="020F0502020204030204" pitchFamily="34" charset="0"/>
                <a:cs typeface="Calibri" panose="020F0502020204030204" pitchFamily="34" charset="0"/>
              </a:rPr>
              <a:t>debt_consolidation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” loan contributes to nearly 49.2% of defaulters</a:t>
            </a:r>
          </a:p>
          <a:p>
            <a:pPr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Proxima Nova Rg" panose="02000506030000020004" pitchFamily="50" charset="0"/>
                <a:ea typeface="+mn-ea"/>
                <a:cs typeface="+mn-cs"/>
              </a:rPr>
              <a:t>	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D2E29-3933-614D-82C7-D215195ADAE0}" type="datetime1">
              <a:rPr lang="en-IN" smtClean="0"/>
              <a:pPr>
                <a:spcAft>
                  <a:spcPts val="600"/>
                </a:spcAft>
              </a:pPr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8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6333503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Types</a:t>
            </a:r>
            <a:endParaRPr lang="en-IN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750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EE4D0-96DF-43E8-B80C-BFFE6A686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8273" y="972590"/>
            <a:ext cx="4322101" cy="3167148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EE72-9467-4AD0-AE0C-68648B054C17}"/>
              </a:ext>
            </a:extLst>
          </p:cNvPr>
          <p:cNvSpPr txBox="1"/>
          <p:nvPr/>
        </p:nvSpPr>
        <p:spPr>
          <a:xfrm>
            <a:off x="225238" y="833265"/>
            <a:ext cx="4483035" cy="3871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Loans applicant’s income are usually verified, and status is categorized as Verified, Not Verified and Source Verified 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According to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income </a:t>
            </a:r>
            <a:r>
              <a:rPr lang="en-US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verification status, when we plot the defaulter’s distribution, we can’t see much difference between “Verified” &amp; “Not Verified” loans.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trend shows slightly reverse belief. Instead of “Verified” , “Not-Verified” loans  has slightly high defaulters.</a:t>
            </a:r>
            <a:endParaRPr lang="en-US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b="0" kern="1200" dirty="0">
                <a:latin typeface="Proxima Nova Rg" panose="02000506030000020004" pitchFamily="50" charset="0"/>
                <a:ea typeface="+mn-ea"/>
                <a:cs typeface="+mn-cs"/>
              </a:rPr>
              <a:t>	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C38E1-1FCD-4611-8448-6421668A47B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D2E29-3933-614D-82C7-D215195ADAE0}" type="datetime1">
              <a:rPr lang="en-IN" smtClean="0"/>
              <a:pPr>
                <a:spcAft>
                  <a:spcPts val="600"/>
                </a:spcAft>
              </a:pPr>
              <a:t>11-05-2022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4B47D6-1DD8-4518-ADF8-5704CEA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3EEA2F-D825-49D3-9C25-497F06EFD3F7}" type="slidenum">
              <a:rPr lang="en-IN" smtClean="0"/>
              <a:pPr>
                <a:spcAft>
                  <a:spcPts val="600"/>
                </a:spcAft>
              </a:pPr>
              <a:t>9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DD146-0108-45FF-8A9A-4E9D623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79" y="121966"/>
            <a:ext cx="7572099" cy="3825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latin typeface="Proxima Nova"/>
              </a:rPr>
              <a:t>Lending Club: Defaulter %- On Loan </a:t>
            </a:r>
            <a:r>
              <a:rPr lang="en-US" dirty="0" err="1">
                <a:latin typeface="Proxima Nova"/>
              </a:rPr>
              <a:t>verfication</a:t>
            </a:r>
            <a:r>
              <a:rPr lang="en-US" dirty="0">
                <a:latin typeface="Proxima Nova"/>
              </a:rPr>
              <a:t> status</a:t>
            </a:r>
            <a:endParaRPr lang="en-IN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0655684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A0B7D4BF-F823-4A60-AE97-D3B3BE85E950}" vid="{1ADBB6A7-6E7E-4ADD-AD9D-36AA95C6FA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MASTER_UPGRAD</Template>
  <TotalTime>23201</TotalTime>
  <Words>2859</Words>
  <Application>Microsoft Office PowerPoint</Application>
  <PresentationFormat>On-screen Show (16:9)</PresentationFormat>
  <Paragraphs>353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Merriweather</vt:lpstr>
      <vt:lpstr>Neue Plak</vt:lpstr>
      <vt:lpstr>Proxima Nova</vt:lpstr>
      <vt:lpstr>Proxima Nova Light</vt:lpstr>
      <vt:lpstr>Proxima Nova Rg</vt:lpstr>
      <vt:lpstr>Roboto Cn</vt:lpstr>
      <vt:lpstr>MASTER_UPGRAD</vt:lpstr>
      <vt:lpstr>PowerPoint Presentation</vt:lpstr>
      <vt:lpstr>PowerPoint Presentation</vt:lpstr>
      <vt:lpstr>Lending Club: In Brief</vt:lpstr>
      <vt:lpstr>Lending Club: Loan Status</vt:lpstr>
      <vt:lpstr>Lending Club: Dataset Loan Parameters</vt:lpstr>
      <vt:lpstr>Lending Club: Calculated Parameters</vt:lpstr>
      <vt:lpstr>Lending Club: Total Charged Off Loans</vt:lpstr>
      <vt:lpstr>Lending Club: Defaulter %- On Loan Types</vt:lpstr>
      <vt:lpstr>Lending Club: Defaulter %- On Loan verfication status</vt:lpstr>
      <vt:lpstr>Lending Club: Defaulter %- On Loan Applicant Experience</vt:lpstr>
      <vt:lpstr>Lending Club: Defaulter %- On Loan Duration</vt:lpstr>
      <vt:lpstr>Lending Club: Defaulter %- On Loan Duration &amp; Purpose</vt:lpstr>
      <vt:lpstr>Lending Club: Defaulter %- On Loan Duration &amp; Experience</vt:lpstr>
      <vt:lpstr>Multivariate Analysis on 36M-Defaulter %  - Loan Term, Experience &amp; Purpose</vt:lpstr>
      <vt:lpstr>Multivariate Analysis on 60M-Defaulter %  - Loan Term, Experience &amp; Purpose</vt:lpstr>
      <vt:lpstr>Multivariate Analysis: 36M- Verified Credit Card Loan</vt:lpstr>
      <vt:lpstr>Multivariate Analysis: 60M- Verified Credit Card Loan</vt:lpstr>
      <vt:lpstr>Multivariate Analysis: 36M- Verified SmallBusiness Loan</vt:lpstr>
      <vt:lpstr>Multivariate Analysis: 60M- Verified SmallBusiness Loan</vt:lpstr>
      <vt:lpstr>Multivariate Analysis: 36M- Verified Other Loan</vt:lpstr>
      <vt:lpstr>Multivariate Analysis: 60M- Verified Other Loan</vt:lpstr>
      <vt:lpstr>Multivariate Analysis: 36/60M- Verified Wedding Loan</vt:lpstr>
      <vt:lpstr>Multivariate Analysis: 60M- Verified Wedding Loan</vt:lpstr>
      <vt:lpstr>Multivariate Analysis: 36M- Car Loan</vt:lpstr>
      <vt:lpstr>Multivariate Analysis: 60M- Car Loan</vt:lpstr>
      <vt:lpstr>Multivariate Analysis: 36M- Debit Consolidation Loan</vt:lpstr>
      <vt:lpstr>Multivariate Analysis: 60M- Debit Consolidation Loan</vt:lpstr>
      <vt:lpstr>Multivariate Analysis: 36M- Home Improvement Loan</vt:lpstr>
      <vt:lpstr>Multivariate Analysis: 60M- Home Improvement Loan</vt:lpstr>
      <vt:lpstr>Multivariate Analysis: 36M-Major Purchase Loan</vt:lpstr>
      <vt:lpstr>Multivariate Analysis: 60M-Major Purchase Loan</vt:lpstr>
      <vt:lpstr>Multivariate Analysis: 36M-Medical Loan</vt:lpstr>
      <vt:lpstr>Multivariate Analysis: 60M-Medical Loan</vt:lpstr>
      <vt:lpstr>Multivariate Analysis: 36/60M-Moving Loan</vt:lpstr>
      <vt:lpstr>Multivariate Analysis: 36/60M-Vacation Loan</vt:lpstr>
      <vt:lpstr>Multivariate Analysis: 36/60M-House Loan</vt:lpstr>
      <vt:lpstr>Multivariate Analysis: 36/60M-Educational Loan</vt:lpstr>
      <vt:lpstr>Multivariate Analysis: 36/60M-Renewable Energy Loan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B, Divakar</cp:lastModifiedBy>
  <cp:revision>431</cp:revision>
  <dcterms:created xsi:type="dcterms:W3CDTF">2019-01-02T10:18:22Z</dcterms:created>
  <dcterms:modified xsi:type="dcterms:W3CDTF">2022-05-11T18:31:31Z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Enabled">
    <vt:lpwstr>true</vt:lpwstr>
  </property>
  <property fmtid="{D5CDD505-2E9C-101B-9397-08002B2CF9AE}" pid="3" name="MSIP_Label_d546e5e1-5d42-4630-bacd-c69bfdcbd5e8_SetDate">
    <vt:lpwstr>2022-05-11T18:31:31Z</vt:lpwstr>
  </property>
  <property fmtid="{D5CDD505-2E9C-101B-9397-08002B2CF9AE}" pid="4" name="MSIP_Label_d546e5e1-5d42-4630-bacd-c69bfdcbd5e8_Method">
    <vt:lpwstr>Privileged</vt:lpwstr>
  </property>
  <property fmtid="{D5CDD505-2E9C-101B-9397-08002B2CF9AE}" pid="5" name="MSIP_Label_d546e5e1-5d42-4630-bacd-c69bfdcbd5e8_Name">
    <vt:lpwstr>d546e5e1-5d42-4630-bacd-c69bfdcbd5e8</vt:lpwstr>
  </property>
  <property fmtid="{D5CDD505-2E9C-101B-9397-08002B2CF9AE}" pid="6" name="MSIP_Label_d546e5e1-5d42-4630-bacd-c69bfdcbd5e8_SiteId">
    <vt:lpwstr>96ece526-9c7d-48b0-8daf-8b93c90a5d18</vt:lpwstr>
  </property>
  <property fmtid="{D5CDD505-2E9C-101B-9397-08002B2CF9AE}" pid="7" name="MSIP_Label_d546e5e1-5d42-4630-bacd-c69bfdcbd5e8_ActionId">
    <vt:lpwstr>cae9469e-8aeb-42d3-aab2-110578f88283</vt:lpwstr>
  </property>
  <property fmtid="{D5CDD505-2E9C-101B-9397-08002B2CF9AE}" pid="8" name="MSIP_Label_d546e5e1-5d42-4630-bacd-c69bfdcbd5e8_ContentBits">
    <vt:lpwstr>0</vt:lpwstr>
  </property>
  <property fmtid="{D5CDD505-2E9C-101B-9397-08002B2CF9AE}" pid="9" name="SmartTag">
    <vt:lpwstr>4</vt:lpwstr>
  </property>
</Properties>
</file>